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tags/tag2.xml" ContentType="application/vnd.openxmlformats-officedocument.presentationml.tags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9"/>
  </p:notesMasterIdLst>
  <p:handoutMasterIdLst>
    <p:handoutMasterId r:id="rId80"/>
  </p:handoutMasterIdLst>
  <p:sldIdLst>
    <p:sldId id="335" r:id="rId2"/>
    <p:sldId id="510" r:id="rId3"/>
    <p:sldId id="474" r:id="rId4"/>
    <p:sldId id="478" r:id="rId5"/>
    <p:sldId id="488" r:id="rId6"/>
    <p:sldId id="489" r:id="rId7"/>
    <p:sldId id="481" r:id="rId8"/>
    <p:sldId id="492" r:id="rId9"/>
    <p:sldId id="493" r:id="rId10"/>
    <p:sldId id="494" r:id="rId11"/>
    <p:sldId id="495" r:id="rId12"/>
    <p:sldId id="496" r:id="rId13"/>
    <p:sldId id="497" r:id="rId14"/>
    <p:sldId id="498" r:id="rId15"/>
    <p:sldId id="502" r:id="rId16"/>
    <p:sldId id="499" r:id="rId17"/>
    <p:sldId id="504" r:id="rId18"/>
    <p:sldId id="505" r:id="rId19"/>
    <p:sldId id="506" r:id="rId20"/>
    <p:sldId id="500" r:id="rId21"/>
    <p:sldId id="507" r:id="rId22"/>
    <p:sldId id="501" r:id="rId23"/>
    <p:sldId id="475" r:id="rId24"/>
    <p:sldId id="508" r:id="rId25"/>
    <p:sldId id="476" r:id="rId26"/>
    <p:sldId id="509" r:id="rId27"/>
    <p:sldId id="512" r:id="rId28"/>
    <p:sldId id="513" r:id="rId29"/>
    <p:sldId id="514" r:id="rId30"/>
    <p:sldId id="516" r:id="rId31"/>
    <p:sldId id="622" r:id="rId32"/>
    <p:sldId id="517" r:id="rId33"/>
    <p:sldId id="518" r:id="rId34"/>
    <p:sldId id="519" r:id="rId35"/>
    <p:sldId id="623" r:id="rId36"/>
    <p:sldId id="520" r:id="rId37"/>
    <p:sldId id="522" r:id="rId38"/>
    <p:sldId id="521" r:id="rId39"/>
    <p:sldId id="549" r:id="rId40"/>
    <p:sldId id="550" r:id="rId41"/>
    <p:sldId id="525" r:id="rId42"/>
    <p:sldId id="523" r:id="rId43"/>
    <p:sldId id="524" r:id="rId44"/>
    <p:sldId id="526" r:id="rId45"/>
    <p:sldId id="527" r:id="rId46"/>
    <p:sldId id="528" r:id="rId47"/>
    <p:sldId id="529" r:id="rId48"/>
    <p:sldId id="531" r:id="rId49"/>
    <p:sldId id="532" r:id="rId50"/>
    <p:sldId id="536" r:id="rId51"/>
    <p:sldId id="537" r:id="rId52"/>
    <p:sldId id="534" r:id="rId53"/>
    <p:sldId id="533" r:id="rId54"/>
    <p:sldId id="539" r:id="rId55"/>
    <p:sldId id="547" r:id="rId56"/>
    <p:sldId id="535" r:id="rId57"/>
    <p:sldId id="541" r:id="rId58"/>
    <p:sldId id="542" r:id="rId59"/>
    <p:sldId id="543" r:id="rId60"/>
    <p:sldId id="546" r:id="rId61"/>
    <p:sldId id="548" r:id="rId62"/>
    <p:sldId id="545" r:id="rId63"/>
    <p:sldId id="544" r:id="rId64"/>
    <p:sldId id="624" r:id="rId65"/>
    <p:sldId id="625" r:id="rId66"/>
    <p:sldId id="626" r:id="rId67"/>
    <p:sldId id="627" r:id="rId68"/>
    <p:sldId id="628" r:id="rId69"/>
    <p:sldId id="629" r:id="rId70"/>
    <p:sldId id="630" r:id="rId71"/>
    <p:sldId id="631" r:id="rId72"/>
    <p:sldId id="632" r:id="rId73"/>
    <p:sldId id="633" r:id="rId74"/>
    <p:sldId id="634" r:id="rId75"/>
    <p:sldId id="635" r:id="rId76"/>
    <p:sldId id="636" r:id="rId77"/>
    <p:sldId id="637" r:id="rId78"/>
  </p:sldIdLst>
  <p:sldSz cx="9144000" cy="6858000" type="screen4x3"/>
  <p:notesSz cx="6888163" cy="10020300"/>
  <p:custDataLst>
    <p:tags r:id="rId8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FF00"/>
    <a:srgbClr val="FF0000"/>
    <a:srgbClr val="0000FF"/>
    <a:srgbClr val="C0504D"/>
    <a:srgbClr val="162BAA"/>
    <a:srgbClr val="F6910A"/>
    <a:srgbClr val="A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1497" autoAdjust="0"/>
  </p:normalViewPr>
  <p:slideViewPr>
    <p:cSldViewPr>
      <p:cViewPr varScale="1">
        <p:scale>
          <a:sx n="103" d="100"/>
          <a:sy n="103" d="100"/>
        </p:scale>
        <p:origin x="214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6068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handoutMaster" Target="handoutMasters/handoutMaster1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901698" y="0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A6E88568-B0A8-49F4-AB75-1A3DB7FE67C3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517547"/>
            <a:ext cx="2984871" cy="502754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2141C8D1-9B44-4AE2-8E54-EA41EA88D4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png>
</file>

<file path=ppt/media/image4.png>
</file>

<file path=ppt/media/image40.jpeg>
</file>

<file path=ppt/media/image41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901698" y="0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7B2872C1-B686-4F9C-9B22-5B3AC7C99B63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90625" y="1252538"/>
            <a:ext cx="4506913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16" tIns="48308" rIns="96616" bIns="4830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</p:spPr>
        <p:txBody>
          <a:bodyPr vert="horz" lIns="96616" tIns="48308" rIns="96616" bIns="48308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517547"/>
            <a:ext cx="2984871" cy="502754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8306D34C-37C6-4C5A-9A8F-DCE0E436F8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470"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r>
              <a:rPr lang="zh-CN" altLang="en-US" dirty="0"/>
              <a:t>古代的村庄有两个猎人。当地的猎物主要有两种：鹿和兔子。如果一个猎人单兵优作战，一天最多只能打到</a:t>
            </a:r>
            <a:r>
              <a:rPr lang="en-US" altLang="zh-CN" dirty="0"/>
              <a:t>4</a:t>
            </a:r>
            <a:r>
              <a:rPr lang="zh-CN" altLang="en-US" dirty="0"/>
              <a:t>只兔子。只有两个一起去才能猎获一只鹿。从填饱肚子的角度来说，</a:t>
            </a:r>
            <a:r>
              <a:rPr lang="en-US" altLang="zh-CN" dirty="0"/>
              <a:t>4</a:t>
            </a:r>
            <a:r>
              <a:rPr lang="zh-CN" altLang="en-US" dirty="0"/>
              <a:t>只兔子能保证一个人</a:t>
            </a:r>
            <a:r>
              <a:rPr lang="en-US" altLang="zh-CN" dirty="0"/>
              <a:t>4</a:t>
            </a:r>
            <a:r>
              <a:rPr lang="zh-CN" altLang="en-US" dirty="0"/>
              <a:t>天不挨饿，而一只鹿却能让两个人吃上</a:t>
            </a:r>
            <a:r>
              <a:rPr lang="en-US" altLang="zh-CN" dirty="0"/>
              <a:t>10</a:t>
            </a:r>
            <a:r>
              <a:rPr lang="zh-CN" altLang="en-US" dirty="0"/>
              <a:t>天。这样两个人的行为决策可以形成两个博弈结局：分别打兔子，每人得</a:t>
            </a:r>
            <a:r>
              <a:rPr lang="en-US" altLang="zh-CN" dirty="0"/>
              <a:t>4</a:t>
            </a:r>
            <a:r>
              <a:rPr lang="zh-CN" altLang="en-US" dirty="0"/>
              <a:t>；合作，每人得</a:t>
            </a:r>
            <a:r>
              <a:rPr lang="en-US" altLang="zh-CN" dirty="0"/>
              <a:t>10</a:t>
            </a:r>
            <a:r>
              <a:rPr lang="zh-CN" altLang="en-US" dirty="0"/>
              <a:t>。这样猎鹿博弈有两个纳什均衡点，那就是：要么分别打兔子，每人吃饱</a:t>
            </a:r>
            <a:r>
              <a:rPr lang="en-US" altLang="zh-CN" dirty="0"/>
              <a:t>4</a:t>
            </a:r>
            <a:r>
              <a:rPr lang="zh-CN" altLang="en-US" dirty="0"/>
              <a:t>天；要么合作，每人吃饱</a:t>
            </a:r>
            <a:r>
              <a:rPr lang="en-US" altLang="zh-CN" dirty="0"/>
              <a:t>10</a:t>
            </a:r>
            <a:r>
              <a:rPr lang="zh-CN" altLang="en-US" dirty="0"/>
              <a:t>天。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英国生物学家约翰</a:t>
            </a:r>
            <a:r>
              <a:rPr lang="en-US" altLang="zh-CN" dirty="0"/>
              <a:t>·</a:t>
            </a:r>
            <a:r>
              <a:rPr lang="zh-CN" altLang="en-US" dirty="0"/>
              <a:t>梅纳德</a:t>
            </a:r>
            <a:r>
              <a:rPr lang="en-US" altLang="zh-CN" dirty="0"/>
              <a:t>·</a:t>
            </a:r>
            <a:r>
              <a:rPr lang="zh-CN" altLang="en-US" dirty="0"/>
              <a:t>史密斯根据这两个动物的习性提出了著名的鹰鸽博弈。当两只鹰同时发现食物的时候，天性决定它们一定要战斗，最后会两败俱伤。所以二者的收益都是 </a:t>
            </a:r>
            <a:r>
              <a:rPr lang="en-US" altLang="zh-CN" dirty="0"/>
              <a:t>-2</a:t>
            </a:r>
            <a:r>
              <a:rPr lang="zh-CN" altLang="en-US" dirty="0"/>
              <a:t>。当两只鸽子相遇的时候，天性要求它们共同分享食物，所以各自收益都是 </a:t>
            </a:r>
            <a:r>
              <a:rPr lang="en-US" altLang="zh-CN" dirty="0"/>
              <a:t>1</a:t>
            </a:r>
            <a:r>
              <a:rPr lang="zh-CN" altLang="en-US" dirty="0"/>
              <a:t>。当鹰和鸽子相遇，鸽子会逃走，鹰独得全部食物，故鹰的收益是 </a:t>
            </a:r>
            <a:r>
              <a:rPr lang="en-US" altLang="zh-CN" dirty="0"/>
              <a:t>2</a:t>
            </a:r>
            <a:r>
              <a:rPr lang="zh-CN" altLang="en-US" dirty="0"/>
              <a:t>，鸽子的收益是 </a:t>
            </a:r>
            <a:r>
              <a:rPr lang="en-US" altLang="zh-CN" dirty="0"/>
              <a:t>0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3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l="-3000" r="-3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item/%E5%9F%83%E5%B0%94%E6%96%87%C2%B7%E7%BD%97%E6%96%AF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http://baike.baidu.com/item/%E7%BD%97%E4%BC%8A%E5%BE%B7%C2%B7%E6%B2%99%E6%99%AE%E5%88%A9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jpeg"/><Relationship Id="rId4" Type="http://schemas.openxmlformats.org/officeDocument/2006/relationships/image" Target="../media/image40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16" y="2232840"/>
            <a:ext cx="9145016" cy="2060256"/>
          </a:xfrm>
          <a:prstGeom prst="rect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文本框 6"/>
          <p:cNvSpPr txBox="1"/>
          <p:nvPr/>
        </p:nvSpPr>
        <p:spPr>
          <a:xfrm>
            <a:off x="743786" y="2420888"/>
            <a:ext cx="7644638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b="1" dirty="0">
                <a:solidFill>
                  <a:schemeClr val="bg1"/>
                </a:solidFill>
              </a:rPr>
              <a:t>多智能体协同与协作</a:t>
            </a:r>
            <a:r>
              <a:rPr lang="en-US" altLang="zh-CN" sz="4950" b="1" dirty="0">
                <a:solidFill>
                  <a:schemeClr val="bg1"/>
                </a:solidFill>
              </a:rPr>
              <a:t>-</a:t>
            </a:r>
          </a:p>
          <a:p>
            <a:pPr algn="ctr"/>
            <a:r>
              <a:rPr lang="zh-CN" altLang="en-US" sz="4950" b="1" dirty="0">
                <a:solidFill>
                  <a:schemeClr val="bg1"/>
                </a:solidFill>
              </a:rPr>
              <a:t>博弈（</a:t>
            </a:r>
            <a:r>
              <a:rPr lang="en-US" altLang="zh-CN" sz="4950" b="1" dirty="0">
                <a:solidFill>
                  <a:schemeClr val="bg1"/>
                </a:solidFill>
              </a:rPr>
              <a:t>Game theory</a:t>
            </a:r>
            <a:r>
              <a:rPr lang="zh-CN" altLang="en-US" sz="4950" b="1" dirty="0">
                <a:solidFill>
                  <a:schemeClr val="bg1"/>
                </a:solidFill>
              </a:rPr>
              <a:t>）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t="6184" r="6353" b="6254"/>
          <a:stretch>
            <a:fillRect/>
          </a:stretch>
        </p:blipFill>
        <p:spPr>
          <a:xfrm>
            <a:off x="8117632" y="1772816"/>
            <a:ext cx="936104" cy="936104"/>
          </a:xfrm>
          <a:prstGeom prst="ellipse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现代博弈论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30350" y="2420888"/>
            <a:ext cx="38118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</a:rPr>
              <a:t>1944</a:t>
            </a:r>
            <a:r>
              <a:rPr lang="zh-CN" altLang="en-US" sz="2400" b="1" dirty="0">
                <a:latin typeface="宋体" panose="02010600030101010101" pitchFamily="2" charset="-122"/>
              </a:rPr>
              <a:t>年，冯诺依曼及奥斯卡摩根斯坦的著作</a:t>
            </a:r>
            <a:r>
              <a:rPr lang="en-US" altLang="zh-CN" sz="2400" b="1" dirty="0">
                <a:latin typeface="宋体" panose="02010600030101010101" pitchFamily="2" charset="-122"/>
              </a:rPr>
              <a:t>《</a:t>
            </a:r>
            <a:r>
              <a:rPr lang="zh-CN" altLang="en-US" sz="2400" b="1" dirty="0">
                <a:latin typeface="宋体" panose="02010600030101010101" pitchFamily="2" charset="-122"/>
              </a:rPr>
              <a:t>博弈论和经济行为</a:t>
            </a:r>
            <a:r>
              <a:rPr lang="en-US" altLang="zh-CN" sz="2400" b="1" dirty="0">
                <a:latin typeface="宋体" panose="02010600030101010101" pitchFamily="2" charset="-122"/>
              </a:rPr>
              <a:t>》</a:t>
            </a:r>
            <a:r>
              <a:rPr lang="zh-CN" altLang="en-US" sz="2400" b="1" dirty="0">
                <a:latin typeface="宋体" panose="02010600030101010101" pitchFamily="2" charset="-122"/>
              </a:rPr>
              <a:t>出版。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en-US" altLang="zh-CN" sz="2400" b="1" dirty="0">
                <a:latin typeface="宋体" panose="02010600030101010101" pitchFamily="2" charset="-122"/>
              </a:rPr>
              <a:t>------</a:t>
            </a:r>
            <a:r>
              <a:rPr lang="zh-CN" altLang="en-US" sz="2400" b="1" dirty="0">
                <a:solidFill>
                  <a:srgbClr val="FFFF00"/>
                </a:solidFill>
                <a:latin typeface="宋体" panose="02010600030101010101" pitchFamily="2" charset="-122"/>
              </a:rPr>
              <a:t>现代博弈论的基石</a:t>
            </a:r>
            <a:endParaRPr lang="zh-CN" altLang="en-US" sz="2400" b="1" dirty="0">
              <a:solidFill>
                <a:srgbClr val="FFFF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880250"/>
            <a:ext cx="2265637" cy="305298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3068960"/>
            <a:ext cx="2304256" cy="307234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00689" y="4592859"/>
            <a:ext cx="39604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+mn-ea"/>
              </a:rPr>
              <a:t>开启现代博弈论的研究</a:t>
            </a:r>
            <a:endParaRPr lang="en-US" altLang="zh-CN" sz="2400" b="1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400" b="1" dirty="0">
              <a:latin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现代博弈论</a:t>
            </a:r>
          </a:p>
        </p:txBody>
      </p:sp>
      <p:sp>
        <p:nvSpPr>
          <p:cNvPr id="11" name="矩形 10"/>
          <p:cNvSpPr/>
          <p:nvPr/>
        </p:nvSpPr>
        <p:spPr>
          <a:xfrm>
            <a:off x="590735" y="1778874"/>
            <a:ext cx="381183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</a:rPr>
              <a:t>20</a:t>
            </a:r>
            <a:r>
              <a:rPr lang="zh-CN" altLang="en-US" sz="2400" b="1" dirty="0">
                <a:latin typeface="宋体" panose="02010600030101010101" pitchFamily="2" charset="-122"/>
              </a:rPr>
              <a:t>世纪</a:t>
            </a:r>
            <a:r>
              <a:rPr lang="en-US" altLang="zh-CN" sz="2400" b="1" dirty="0">
                <a:latin typeface="宋体" panose="02010600030101010101" pitchFamily="2" charset="-122"/>
              </a:rPr>
              <a:t>50-70</a:t>
            </a:r>
            <a:r>
              <a:rPr lang="zh-CN" altLang="en-US" sz="2400" b="1" dirty="0">
                <a:latin typeface="宋体" panose="02010600030101010101" pitchFamily="2" charset="-122"/>
              </a:rPr>
              <a:t>年代，博弈论领域的</a:t>
            </a:r>
            <a:r>
              <a:rPr lang="en-US" altLang="zh-CN" sz="2400" b="1" dirty="0">
                <a:latin typeface="宋体" panose="02010600030101010101" pitchFamily="2" charset="-122"/>
              </a:rPr>
              <a:t>3</a:t>
            </a:r>
            <a:r>
              <a:rPr lang="zh-CN" altLang="en-US" sz="2400" b="1" dirty="0">
                <a:latin typeface="宋体" panose="02010600030101010101" pitchFamily="2" charset="-122"/>
              </a:rPr>
              <a:t>位杰出经济学家：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宋体" panose="02010600030101010101" pitchFamily="2" charset="-122"/>
              </a:rPr>
              <a:t>约翰纳什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宋体" panose="02010600030101010101" pitchFamily="2" charset="-122"/>
              </a:rPr>
              <a:t>约翰海萨尼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b="1" dirty="0"/>
              <a:t>莱因哈特泽尔腾</a:t>
            </a: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r>
              <a:rPr lang="en-US" altLang="zh-CN" sz="2400" b="1" dirty="0"/>
              <a:t>——1994</a:t>
            </a:r>
            <a:r>
              <a:rPr lang="zh-CN" altLang="en-US" sz="2400" b="1" dirty="0"/>
              <a:t>年诺贝尔经济学奖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686929"/>
            <a:ext cx="2613174" cy="326646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38" y="2276872"/>
            <a:ext cx="2222500" cy="31242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607" y="3282674"/>
            <a:ext cx="2336246" cy="30863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现代博弈论</a:t>
            </a:r>
          </a:p>
        </p:txBody>
      </p:sp>
      <p:sp>
        <p:nvSpPr>
          <p:cNvPr id="8" name="矩形 7"/>
          <p:cNvSpPr/>
          <p:nvPr/>
        </p:nvSpPr>
        <p:spPr>
          <a:xfrm>
            <a:off x="3491880" y="1097730"/>
            <a:ext cx="61415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</a:rPr>
              <a:t>与博弈相关的诺贝尔经济学奖</a:t>
            </a:r>
            <a:endParaRPr lang="zh-CN" altLang="en-US" sz="2400" b="1" dirty="0"/>
          </a:p>
        </p:txBody>
      </p:sp>
      <p:sp>
        <p:nvSpPr>
          <p:cNvPr id="10" name="矩形 9"/>
          <p:cNvSpPr/>
          <p:nvPr/>
        </p:nvSpPr>
        <p:spPr>
          <a:xfrm>
            <a:off x="107505" y="1880250"/>
            <a:ext cx="892899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</a:rPr>
              <a:t>1994</a:t>
            </a:r>
            <a:r>
              <a:rPr lang="zh-CN" altLang="en-US" sz="2400" b="1" dirty="0">
                <a:latin typeface="宋体" panose="02010600030101010101" pitchFamily="2" charset="-122"/>
              </a:rPr>
              <a:t>年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约翰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福布斯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纳什（</a:t>
            </a:r>
            <a:r>
              <a:rPr lang="en-US" altLang="zh-CN" b="1" dirty="0">
                <a:solidFill>
                  <a:srgbClr val="0000FF"/>
                </a:solidFill>
              </a:rPr>
              <a:t>John F. Nash Jr.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美国人 </a:t>
            </a:r>
            <a:r>
              <a:rPr lang="en-US" altLang="zh-CN" dirty="0"/>
              <a:t>(1928- ) </a:t>
            </a:r>
            <a:br>
              <a:rPr lang="zh-CN" altLang="en-US" sz="2400" dirty="0"/>
            </a:br>
            <a:r>
              <a:rPr lang="zh-CN" altLang="en-US" b="1" dirty="0">
                <a:solidFill>
                  <a:srgbClr val="0000FF"/>
                </a:solidFill>
              </a:rPr>
              <a:t>约翰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海萨尼（</a:t>
            </a:r>
            <a:r>
              <a:rPr lang="en-US" altLang="zh-CN" b="1" dirty="0">
                <a:solidFill>
                  <a:srgbClr val="0000FF"/>
                </a:solidFill>
              </a:rPr>
              <a:t>John C. </a:t>
            </a:r>
            <a:r>
              <a:rPr lang="en-US" altLang="zh-CN" b="1" dirty="0" err="1">
                <a:solidFill>
                  <a:srgbClr val="0000FF"/>
                </a:solidFill>
              </a:rPr>
              <a:t>Harsanyi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美国人 </a:t>
            </a:r>
            <a:r>
              <a:rPr lang="en-US" altLang="zh-CN" dirty="0"/>
              <a:t>(1920- ) </a:t>
            </a:r>
            <a:br>
              <a:rPr lang="zh-CN" altLang="en-US" sz="2400" dirty="0"/>
            </a:br>
            <a:r>
              <a:rPr lang="zh-CN" altLang="en-US" b="1" dirty="0">
                <a:solidFill>
                  <a:srgbClr val="0000FF"/>
                </a:solidFill>
              </a:rPr>
              <a:t>莱因哈德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泽尔腾（</a:t>
            </a:r>
            <a:r>
              <a:rPr lang="en-US" altLang="zh-CN" b="1" dirty="0" err="1">
                <a:solidFill>
                  <a:srgbClr val="0000FF"/>
                </a:solidFill>
              </a:rPr>
              <a:t>Reinhard</a:t>
            </a:r>
            <a:r>
              <a:rPr lang="en-US" altLang="zh-CN" b="1" dirty="0">
                <a:solidFill>
                  <a:srgbClr val="0000FF"/>
                </a:solidFill>
              </a:rPr>
              <a:t> </a:t>
            </a:r>
            <a:r>
              <a:rPr lang="en-US" altLang="zh-CN" b="1" dirty="0" err="1">
                <a:solidFill>
                  <a:srgbClr val="0000FF"/>
                </a:solidFill>
              </a:rPr>
              <a:t>Selten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德国人</a:t>
            </a:r>
            <a:r>
              <a:rPr lang="en-US" altLang="zh-CN" dirty="0"/>
              <a:t>( 1930- ) </a:t>
            </a:r>
            <a:br>
              <a:rPr lang="zh-CN" altLang="en-US" sz="2400" dirty="0"/>
            </a:br>
            <a:r>
              <a:rPr lang="zh-CN" altLang="en-US" dirty="0"/>
              <a:t>在非合作博弈的均衡分析理论方面做出了开创性贡献，对博弈论、经济学产生重大影响。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en-US" altLang="zh-CN" sz="2400" b="1" dirty="0">
                <a:latin typeface="宋体" panose="02010600030101010101" pitchFamily="2" charset="-122"/>
              </a:rPr>
              <a:t>1996</a:t>
            </a:r>
            <a:r>
              <a:rPr lang="zh-CN" altLang="en-US" sz="2400" b="1" dirty="0">
                <a:latin typeface="宋体" panose="02010600030101010101" pitchFamily="2" charset="-122"/>
              </a:rPr>
              <a:t>年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詹姆斯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莫里斯（</a:t>
            </a:r>
            <a:r>
              <a:rPr lang="en-US" altLang="zh-CN" b="1" dirty="0">
                <a:solidFill>
                  <a:srgbClr val="0000FF"/>
                </a:solidFill>
              </a:rPr>
              <a:t>James A. </a:t>
            </a:r>
            <a:r>
              <a:rPr lang="en-US" altLang="zh-CN" b="1" dirty="0" err="1">
                <a:solidFill>
                  <a:srgbClr val="0000FF"/>
                </a:solidFill>
              </a:rPr>
              <a:t>Mirrlees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英国人</a:t>
            </a:r>
            <a:r>
              <a:rPr lang="en-US" altLang="zh-CN" dirty="0"/>
              <a:t>(1936- ) </a:t>
            </a:r>
            <a:br>
              <a:rPr lang="zh-CN" altLang="en-US" sz="2400" dirty="0"/>
            </a:br>
            <a:r>
              <a:rPr lang="zh-CN" altLang="en-US" b="1" dirty="0">
                <a:solidFill>
                  <a:srgbClr val="0000FF"/>
                </a:solidFill>
              </a:rPr>
              <a:t>威廉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维克瑞（</a:t>
            </a:r>
            <a:r>
              <a:rPr lang="en-US" altLang="zh-CN" b="1" dirty="0">
                <a:solidFill>
                  <a:srgbClr val="0000FF"/>
                </a:solidFill>
              </a:rPr>
              <a:t>William </a:t>
            </a:r>
            <a:r>
              <a:rPr lang="en-US" altLang="zh-CN" b="1" dirty="0" err="1">
                <a:solidFill>
                  <a:srgbClr val="0000FF"/>
                </a:solidFill>
              </a:rPr>
              <a:t>Vickrey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美国人 </a:t>
            </a:r>
            <a:r>
              <a:rPr lang="en-US" altLang="zh-CN" dirty="0"/>
              <a:t>(1914-1996) </a:t>
            </a:r>
            <a:br>
              <a:rPr lang="zh-CN" altLang="en-US" sz="2400" dirty="0"/>
            </a:br>
            <a:r>
              <a:rPr lang="zh-CN" altLang="en-US" dirty="0"/>
              <a:t>前者在信息经济学理论领域做出了重大贡献，尤其是不对称信息条件下的经济激励理论。后者在信息经济学、激励理论、博弈论等方面都做出了重大贡献。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en-US" altLang="zh-CN" sz="2400" b="1" dirty="0">
                <a:latin typeface="宋体" panose="02010600030101010101" pitchFamily="2" charset="-122"/>
              </a:rPr>
              <a:t>2001</a:t>
            </a:r>
            <a:r>
              <a:rPr lang="zh-CN" altLang="en-US" sz="2400" b="1" dirty="0">
                <a:latin typeface="宋体" panose="02010600030101010101" pitchFamily="2" charset="-122"/>
              </a:rPr>
              <a:t>年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乔治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阿克尔洛夫（</a:t>
            </a:r>
            <a:r>
              <a:rPr lang="en-US" altLang="zh-CN" b="1" dirty="0">
                <a:solidFill>
                  <a:srgbClr val="0000FF"/>
                </a:solidFill>
              </a:rPr>
              <a:t>George A. </a:t>
            </a:r>
            <a:r>
              <a:rPr lang="en-US" altLang="zh-CN" b="1" dirty="0" err="1">
                <a:solidFill>
                  <a:srgbClr val="0000FF"/>
                </a:solidFill>
              </a:rPr>
              <a:t>Akerlof</a:t>
            </a:r>
            <a:r>
              <a:rPr lang="en-US" altLang="zh-CN" b="1" dirty="0">
                <a:solidFill>
                  <a:srgbClr val="0000FF"/>
                </a:solidFill>
              </a:rPr>
              <a:t> 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生于</a:t>
            </a:r>
            <a:r>
              <a:rPr lang="en-US" altLang="zh-CN" dirty="0"/>
              <a:t>1940</a:t>
            </a:r>
            <a:r>
              <a:rPr lang="zh-CN" altLang="en-US" dirty="0"/>
              <a:t>年，美国加州大学伯克莱分校教授 </a:t>
            </a:r>
            <a:br>
              <a:rPr lang="zh-CN" altLang="en-US" sz="2400" dirty="0"/>
            </a:br>
            <a:r>
              <a:rPr lang="zh-CN" altLang="en-US" b="1" dirty="0">
                <a:solidFill>
                  <a:srgbClr val="0000FF"/>
                </a:solidFill>
              </a:rPr>
              <a:t>迈克尔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斯宾塞（</a:t>
            </a:r>
            <a:r>
              <a:rPr lang="en-US" altLang="zh-CN" b="1" dirty="0">
                <a:solidFill>
                  <a:srgbClr val="0000FF"/>
                </a:solidFill>
              </a:rPr>
              <a:t>A. Michael Spence 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生于</a:t>
            </a:r>
            <a:r>
              <a:rPr lang="en-US" altLang="zh-CN" dirty="0"/>
              <a:t>1943</a:t>
            </a:r>
            <a:r>
              <a:rPr lang="zh-CN" altLang="en-US" dirty="0"/>
              <a:t>年，美国加州斯坦福大学教授 </a:t>
            </a:r>
            <a:br>
              <a:rPr lang="zh-CN" altLang="en-US" sz="2400" dirty="0"/>
            </a:br>
            <a:r>
              <a:rPr lang="zh-CN" altLang="en-US" b="1" dirty="0">
                <a:solidFill>
                  <a:srgbClr val="0000FF"/>
                </a:solidFill>
              </a:rPr>
              <a:t>约瑟夫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斯蒂格利茨（</a:t>
            </a:r>
            <a:r>
              <a:rPr lang="en-US" altLang="zh-CN" b="1" dirty="0">
                <a:solidFill>
                  <a:srgbClr val="0000FF"/>
                </a:solidFill>
              </a:rPr>
              <a:t>Joseph E. </a:t>
            </a:r>
            <a:r>
              <a:rPr lang="en-US" altLang="zh-CN" b="1" dirty="0" err="1">
                <a:solidFill>
                  <a:srgbClr val="0000FF"/>
                </a:solidFill>
              </a:rPr>
              <a:t>Stiglitz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r>
              <a:rPr lang="zh-CN" altLang="en-US" dirty="0"/>
              <a:t>生于</a:t>
            </a:r>
            <a:r>
              <a:rPr lang="en-US" altLang="zh-CN" dirty="0"/>
              <a:t>1943</a:t>
            </a:r>
            <a:r>
              <a:rPr lang="zh-CN" altLang="en-US" dirty="0"/>
              <a:t>年，美国纽约哥伦比亚大学教授 </a:t>
            </a:r>
            <a:br>
              <a:rPr lang="zh-CN" altLang="en-US" sz="2400" dirty="0"/>
            </a:br>
            <a:r>
              <a:rPr lang="zh-CN" altLang="en-US" dirty="0"/>
              <a:t>为不对称信息市场的一般理论奠定了基石。他们的理论迅速得到了应用，从传统的农业市场到现代的金融市场。他们的贡献来自于现代信息经济学的核心部分。</a:t>
            </a:r>
            <a:endParaRPr lang="en-US" altLang="zh-CN" sz="2400" b="1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现代博弈论</a:t>
            </a:r>
          </a:p>
        </p:txBody>
      </p:sp>
      <p:sp>
        <p:nvSpPr>
          <p:cNvPr id="2" name="矩形 1"/>
          <p:cNvSpPr/>
          <p:nvPr/>
        </p:nvSpPr>
        <p:spPr>
          <a:xfrm>
            <a:off x="179512" y="1595021"/>
            <a:ext cx="878497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</a:rPr>
              <a:t>2005</a:t>
            </a:r>
            <a:r>
              <a:rPr lang="zh-CN" altLang="en-US" sz="2400" b="1" dirty="0">
                <a:latin typeface="宋体" panose="02010600030101010101" pitchFamily="2" charset="-122"/>
              </a:rPr>
              <a:t>年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托马斯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克罗姆比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谢林 </a:t>
            </a:r>
            <a:r>
              <a:rPr lang="en-US" altLang="zh-CN" b="1" dirty="0">
                <a:solidFill>
                  <a:srgbClr val="0000FF"/>
                </a:solidFill>
              </a:rPr>
              <a:t>(Thomas Crombie Schelling)</a:t>
            </a:r>
            <a:r>
              <a:rPr lang="zh-CN" altLang="en-US" dirty="0"/>
              <a:t>，</a:t>
            </a:r>
            <a:r>
              <a:rPr lang="en-US" altLang="zh-CN" dirty="0"/>
              <a:t>1921</a:t>
            </a:r>
            <a:r>
              <a:rPr lang="zh-CN" altLang="en-US" dirty="0"/>
              <a:t>年生于美国。哈佛大学博士。现任马里兰大学教授。 </a:t>
            </a:r>
            <a:br>
              <a:rPr lang="zh-CN" altLang="en-US" sz="2400" dirty="0"/>
            </a:br>
            <a:r>
              <a:rPr lang="zh-CN" altLang="en-US" b="1" dirty="0">
                <a:solidFill>
                  <a:srgbClr val="0000FF"/>
                </a:solidFill>
              </a:rPr>
              <a:t>罗伯特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约翰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奥曼</a:t>
            </a:r>
            <a:r>
              <a:rPr lang="en-US" altLang="zh-CN" b="1" dirty="0">
                <a:solidFill>
                  <a:srgbClr val="0000FF"/>
                </a:solidFill>
              </a:rPr>
              <a:t>(Robert John </a:t>
            </a:r>
            <a:r>
              <a:rPr lang="en-US" altLang="zh-CN" b="1" dirty="0" err="1">
                <a:solidFill>
                  <a:srgbClr val="0000FF"/>
                </a:solidFill>
              </a:rPr>
              <a:t>Aumann</a:t>
            </a:r>
            <a:r>
              <a:rPr lang="en-US" altLang="zh-CN" b="1" dirty="0">
                <a:solidFill>
                  <a:srgbClr val="0000FF"/>
                </a:solidFill>
              </a:rPr>
              <a:t>)</a:t>
            </a:r>
            <a:r>
              <a:rPr lang="zh-CN" altLang="en-US" dirty="0"/>
              <a:t>，</a:t>
            </a:r>
            <a:r>
              <a:rPr lang="en-US" altLang="zh-CN" dirty="0"/>
              <a:t>1930</a:t>
            </a:r>
            <a:r>
              <a:rPr lang="zh-CN" altLang="en-US" dirty="0"/>
              <a:t>年生于德国。麻省理工学院博士。耶路撒冷希伯来大学教授。 </a:t>
            </a:r>
            <a:br>
              <a:rPr lang="zh-CN" altLang="en-US" sz="2400" dirty="0"/>
            </a:br>
            <a:r>
              <a:rPr lang="zh-CN" altLang="en-US" dirty="0"/>
              <a:t>通过博弈论分析促进了对冲突与合作的理解。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en-US" altLang="zh-CN" sz="2400" b="1" dirty="0">
                <a:latin typeface="宋体" panose="02010600030101010101" pitchFamily="2" charset="-122"/>
              </a:rPr>
              <a:t>2007</a:t>
            </a:r>
            <a:r>
              <a:rPr lang="zh-CN" altLang="en-US" sz="2400" b="1" dirty="0">
                <a:latin typeface="宋体" panose="02010600030101010101" pitchFamily="2" charset="-122"/>
              </a:rPr>
              <a:t>年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埃里克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马斯金</a:t>
            </a:r>
            <a:r>
              <a:rPr lang="en-US" altLang="zh-CN" b="1" dirty="0">
                <a:solidFill>
                  <a:srgbClr val="0000FF"/>
                </a:solidFill>
              </a:rPr>
              <a:t>(Eric S. </a:t>
            </a:r>
            <a:r>
              <a:rPr lang="en-US" altLang="zh-CN" b="1" dirty="0" err="1">
                <a:solidFill>
                  <a:srgbClr val="0000FF"/>
                </a:solidFill>
              </a:rPr>
              <a:t>Maskin</a:t>
            </a:r>
            <a:r>
              <a:rPr lang="en-US" altLang="zh-CN" b="1" dirty="0">
                <a:solidFill>
                  <a:srgbClr val="0000FF"/>
                </a:solidFill>
              </a:rPr>
              <a:t>)</a:t>
            </a:r>
            <a:r>
              <a:rPr lang="en-US" altLang="zh-CN" dirty="0"/>
              <a:t>,1950</a:t>
            </a:r>
            <a:r>
              <a:rPr lang="zh-CN" altLang="en-US" dirty="0"/>
              <a:t>年出生于美国纽约。</a:t>
            </a:r>
            <a:r>
              <a:rPr lang="en-US" altLang="zh-CN" dirty="0"/>
              <a:t>1985</a:t>
            </a:r>
            <a:r>
              <a:rPr lang="zh-CN" altLang="en-US" dirty="0"/>
              <a:t>至</a:t>
            </a:r>
            <a:r>
              <a:rPr lang="en-US" altLang="zh-CN" dirty="0"/>
              <a:t>2000</a:t>
            </a:r>
            <a:r>
              <a:rPr lang="zh-CN" altLang="en-US" dirty="0"/>
              <a:t>年任哈佛大学经济系教授。</a:t>
            </a:r>
            <a:r>
              <a:rPr lang="en-US" altLang="zh-CN" dirty="0"/>
              <a:t>2003</a:t>
            </a:r>
            <a:r>
              <a:rPr lang="zh-CN" altLang="en-US" dirty="0"/>
              <a:t>年出任世界计量经济学会会长 。</a:t>
            </a:r>
            <a:br>
              <a:rPr lang="zh-CN" altLang="en-US" sz="2400" dirty="0"/>
            </a:br>
            <a:r>
              <a:rPr lang="zh-CN" altLang="en-US" dirty="0"/>
              <a:t>他在现代经济学最为基础的领域里做出了卓越的贡献，其中包括公共选择理论、博弈论、激励理论与信息理论以及机制设计。</a:t>
            </a:r>
            <a:br>
              <a:rPr lang="zh-CN" altLang="en-US" sz="2400" dirty="0"/>
            </a:br>
            <a:r>
              <a:rPr lang="zh-CN" altLang="en-US" b="1" dirty="0">
                <a:solidFill>
                  <a:srgbClr val="0000FF"/>
                </a:solidFill>
              </a:rPr>
              <a:t>罗杰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迈尔森</a:t>
            </a:r>
            <a:r>
              <a:rPr lang="en-US" altLang="zh-CN" b="1" dirty="0">
                <a:solidFill>
                  <a:srgbClr val="0000FF"/>
                </a:solidFill>
              </a:rPr>
              <a:t>(Roger B. Myerson)</a:t>
            </a:r>
            <a:r>
              <a:rPr lang="en-US" altLang="zh-CN" dirty="0"/>
              <a:t>,1951</a:t>
            </a:r>
            <a:r>
              <a:rPr lang="zh-CN" altLang="en-US" dirty="0"/>
              <a:t>年</a:t>
            </a:r>
            <a:r>
              <a:rPr lang="en-US" altLang="zh-CN" dirty="0"/>
              <a:t>3</a:t>
            </a:r>
            <a:r>
              <a:rPr lang="zh-CN" altLang="en-US" dirty="0"/>
              <a:t>月</a:t>
            </a:r>
            <a:r>
              <a:rPr lang="en-US" altLang="zh-CN" dirty="0"/>
              <a:t>29</a:t>
            </a:r>
            <a:r>
              <a:rPr lang="zh-CN" altLang="en-US" dirty="0"/>
              <a:t>日生于美国波士顿。著有</a:t>
            </a:r>
            <a:r>
              <a:rPr lang="en-US" altLang="zh-CN" dirty="0"/>
              <a:t>《</a:t>
            </a:r>
            <a:r>
              <a:rPr lang="zh-CN" altLang="en-US" dirty="0"/>
              <a:t>博弈论：矛盾冲突分析</a:t>
            </a:r>
            <a:r>
              <a:rPr lang="en-US" altLang="zh-CN" dirty="0"/>
              <a:t>》</a:t>
            </a:r>
            <a:r>
              <a:rPr lang="zh-CN" altLang="en-US" dirty="0"/>
              <a:t>（</a:t>
            </a:r>
            <a:r>
              <a:rPr lang="en-US" altLang="zh-CN" dirty="0"/>
              <a:t>Game Theory: Analysis of Conflict</a:t>
            </a:r>
            <a:r>
              <a:rPr lang="zh-CN" altLang="en-US" dirty="0"/>
              <a:t>）及</a:t>
            </a:r>
            <a:r>
              <a:rPr lang="en-US" altLang="zh-CN" dirty="0"/>
              <a:t>《</a:t>
            </a:r>
            <a:r>
              <a:rPr lang="zh-CN" altLang="en-US" dirty="0"/>
              <a:t>经济决策的概率模型</a:t>
            </a:r>
            <a:r>
              <a:rPr lang="en-US" altLang="zh-CN" dirty="0"/>
              <a:t>》</a:t>
            </a:r>
            <a:r>
              <a:rPr lang="zh-CN" altLang="en-US" dirty="0"/>
              <a:t>（</a:t>
            </a:r>
            <a:r>
              <a:rPr lang="en-US" altLang="zh-CN" dirty="0"/>
              <a:t>Probability Models for Economic Decisions</a:t>
            </a:r>
            <a:r>
              <a:rPr lang="zh-CN" altLang="en-US" dirty="0"/>
              <a:t>）。</a:t>
            </a:r>
            <a:br>
              <a:rPr lang="zh-CN" altLang="en-US" sz="2400" dirty="0"/>
            </a:br>
            <a:r>
              <a:rPr lang="zh-CN" altLang="en-US" b="1" dirty="0">
                <a:solidFill>
                  <a:srgbClr val="0000FF"/>
                </a:solidFill>
              </a:rPr>
              <a:t>莱昂尼德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赫维奇</a:t>
            </a:r>
            <a:r>
              <a:rPr lang="en-US" altLang="zh-CN" b="1" dirty="0">
                <a:solidFill>
                  <a:srgbClr val="0000FF"/>
                </a:solidFill>
              </a:rPr>
              <a:t>(Leonid </a:t>
            </a:r>
            <a:r>
              <a:rPr lang="en-US" altLang="zh-CN" b="1" dirty="0" err="1">
                <a:solidFill>
                  <a:srgbClr val="0000FF"/>
                </a:solidFill>
              </a:rPr>
              <a:t>Hurwicz</a:t>
            </a:r>
            <a:r>
              <a:rPr lang="en-US" altLang="zh-CN" b="1" dirty="0">
                <a:solidFill>
                  <a:srgbClr val="0000FF"/>
                </a:solidFill>
              </a:rPr>
              <a:t>) </a:t>
            </a:r>
            <a:r>
              <a:rPr lang="zh-CN" altLang="en-US" dirty="0"/>
              <a:t>犹太人</a:t>
            </a:r>
            <a:r>
              <a:rPr lang="en-US" altLang="zh-CN" dirty="0"/>
              <a:t>,1917 </a:t>
            </a:r>
            <a:r>
              <a:rPr lang="zh-CN" altLang="en-US" dirty="0"/>
              <a:t>年出生于波兰 。美国科学院院士</a:t>
            </a:r>
            <a:r>
              <a:rPr lang="en-US" altLang="zh-CN" dirty="0"/>
              <a:t>,</a:t>
            </a:r>
            <a:r>
              <a:rPr lang="zh-CN" altLang="en-US" dirty="0"/>
              <a:t>美国经济学会院士</a:t>
            </a:r>
            <a:r>
              <a:rPr lang="en-US" altLang="zh-CN" dirty="0"/>
              <a:t>,</a:t>
            </a:r>
            <a:r>
              <a:rPr lang="zh-CN" altLang="en-US" dirty="0"/>
              <a:t>总统奖获得者。</a:t>
            </a:r>
            <a:br>
              <a:rPr lang="zh-CN" altLang="en-US" sz="2400" dirty="0"/>
            </a:br>
            <a:r>
              <a:rPr lang="zh-CN" altLang="en-US" dirty="0"/>
              <a:t>最重要的研究工作是开创了经济机制设计理论。他曾于</a:t>
            </a:r>
            <a:r>
              <a:rPr lang="en-US" altLang="zh-CN" dirty="0"/>
              <a:t>1990</a:t>
            </a:r>
            <a:r>
              <a:rPr lang="zh-CN" altLang="en-US" dirty="0"/>
              <a:t>年由于“对现代分散分配机制的先锋性研究”获得美国国家科学奖。</a:t>
            </a:r>
            <a:endParaRPr lang="en-US" altLang="zh-CN" sz="2400" b="1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现代博弈论</a:t>
            </a:r>
          </a:p>
        </p:txBody>
      </p:sp>
      <p:sp>
        <p:nvSpPr>
          <p:cNvPr id="2" name="矩形 1"/>
          <p:cNvSpPr/>
          <p:nvPr/>
        </p:nvSpPr>
        <p:spPr>
          <a:xfrm>
            <a:off x="323528" y="1682505"/>
            <a:ext cx="8784976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</a:rPr>
              <a:t>2012</a:t>
            </a:r>
            <a:r>
              <a:rPr lang="zh-CN" altLang="en-US" sz="2400" b="1" dirty="0">
                <a:latin typeface="宋体" panose="02010600030101010101" pitchFamily="2" charset="-122"/>
              </a:rPr>
              <a:t>年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zh-CN" altLang="en-US" b="1" dirty="0">
                <a:solidFill>
                  <a:srgbClr val="0000FF"/>
                </a:solidFill>
                <a:hlinkClick r:id="rId3"/>
              </a:rPr>
              <a:t>埃尔文</a:t>
            </a:r>
            <a:r>
              <a:rPr lang="en-US" altLang="zh-CN" b="1" dirty="0">
                <a:solidFill>
                  <a:srgbClr val="0000FF"/>
                </a:solidFill>
                <a:hlinkClick r:id="rId3"/>
              </a:rPr>
              <a:t>·</a:t>
            </a:r>
            <a:r>
              <a:rPr lang="zh-CN" altLang="en-US" b="1" dirty="0">
                <a:solidFill>
                  <a:srgbClr val="0000FF"/>
                </a:solidFill>
                <a:hlinkClick r:id="rId3"/>
              </a:rPr>
              <a:t>罗斯</a:t>
            </a:r>
            <a:r>
              <a:rPr lang="zh-CN" altLang="en-US" b="1" dirty="0">
                <a:solidFill>
                  <a:srgbClr val="0000FF"/>
                </a:solidFill>
              </a:rPr>
              <a:t>（</a:t>
            </a:r>
            <a:r>
              <a:rPr lang="en-US" altLang="zh-CN" b="1" dirty="0">
                <a:solidFill>
                  <a:srgbClr val="0000FF"/>
                </a:solidFill>
              </a:rPr>
              <a:t>Alvin E. Roth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endParaRPr lang="en-US" altLang="zh-CN" b="1" dirty="0">
              <a:solidFill>
                <a:srgbClr val="0000FF"/>
              </a:solidFill>
            </a:endParaRPr>
          </a:p>
          <a:p>
            <a:r>
              <a:rPr lang="zh-CN" altLang="en-US" b="1" u="sng" dirty="0">
                <a:solidFill>
                  <a:srgbClr val="0000FF"/>
                </a:solidFill>
                <a:hlinkClick r:id="rId4"/>
              </a:rPr>
              <a:t>罗伊德</a:t>
            </a:r>
            <a:r>
              <a:rPr lang="en-US" altLang="zh-CN" b="1" u="sng" dirty="0">
                <a:solidFill>
                  <a:srgbClr val="0000FF"/>
                </a:solidFill>
                <a:hlinkClick r:id="rId4"/>
              </a:rPr>
              <a:t>·</a:t>
            </a:r>
            <a:r>
              <a:rPr lang="zh-CN" altLang="en-US" b="1" u="sng" dirty="0">
                <a:solidFill>
                  <a:srgbClr val="0000FF"/>
                </a:solidFill>
                <a:hlinkClick r:id="rId4"/>
              </a:rPr>
              <a:t>沙普利</a:t>
            </a:r>
            <a:r>
              <a:rPr lang="zh-CN" altLang="en-US" b="1" dirty="0">
                <a:solidFill>
                  <a:srgbClr val="0000FF"/>
                </a:solidFill>
              </a:rPr>
              <a:t>（</a:t>
            </a:r>
            <a:r>
              <a:rPr lang="en-US" altLang="zh-CN" b="1" dirty="0">
                <a:solidFill>
                  <a:srgbClr val="0000FF"/>
                </a:solidFill>
              </a:rPr>
              <a:t>Lloyd S. Shapley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endParaRPr lang="en-US" altLang="zh-CN" b="1" dirty="0">
              <a:solidFill>
                <a:srgbClr val="0000FF"/>
              </a:solidFill>
            </a:endParaRPr>
          </a:p>
          <a:p>
            <a:r>
              <a:rPr lang="zh-CN" altLang="en-US" dirty="0"/>
              <a:t>美国经济学家，创建“稳定分配”的理论，并进行“市场设计”的实践</a:t>
            </a:r>
            <a:endParaRPr lang="en-US" altLang="zh-CN" dirty="0"/>
          </a:p>
          <a:p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en-US" altLang="zh-CN" sz="2400" b="1" dirty="0">
                <a:latin typeface="宋体" panose="02010600030101010101" pitchFamily="2" charset="-122"/>
              </a:rPr>
              <a:t>2014</a:t>
            </a:r>
            <a:r>
              <a:rPr lang="zh-CN" altLang="en-US" sz="2400" b="1" dirty="0">
                <a:latin typeface="宋体" panose="02010600030101010101" pitchFamily="2" charset="-122"/>
              </a:rPr>
              <a:t>年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让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梯若尔（</a:t>
            </a:r>
            <a:r>
              <a:rPr lang="en-US" altLang="zh-CN" b="1" dirty="0">
                <a:solidFill>
                  <a:srgbClr val="0000FF"/>
                </a:solidFill>
              </a:rPr>
              <a:t>Jean </a:t>
            </a:r>
            <a:r>
              <a:rPr lang="en-US" altLang="zh-CN" b="1" dirty="0" err="1">
                <a:solidFill>
                  <a:srgbClr val="0000FF"/>
                </a:solidFill>
              </a:rPr>
              <a:t>Tirole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endParaRPr lang="en-US" altLang="zh-CN" b="1" dirty="0">
              <a:solidFill>
                <a:srgbClr val="0000FF"/>
              </a:solidFill>
            </a:endParaRPr>
          </a:p>
          <a:p>
            <a:r>
              <a:rPr lang="zh-CN" altLang="en-US" dirty="0"/>
              <a:t>在产业组织理论以及串谋问题上，采用了博弈论的思想，让理论和问题得以解决。在规制理论上也有创新。</a:t>
            </a:r>
            <a:endParaRPr lang="en-US" altLang="zh-CN" dirty="0"/>
          </a:p>
          <a:p>
            <a:endParaRPr lang="en-US" altLang="zh-CN" sz="2400" b="1" dirty="0">
              <a:solidFill>
                <a:srgbClr val="0000FF"/>
              </a:solidFill>
              <a:latin typeface="宋体" panose="02010600030101010101" pitchFamily="2" charset="-122"/>
            </a:endParaRPr>
          </a:p>
          <a:p>
            <a:r>
              <a:rPr lang="en-US" altLang="zh-CN" sz="2400" b="1" dirty="0">
                <a:latin typeface="宋体" panose="02010600030101010101" pitchFamily="2" charset="-122"/>
              </a:rPr>
              <a:t>2020</a:t>
            </a:r>
            <a:r>
              <a:rPr lang="zh-CN" altLang="en-US" sz="2400" b="1" dirty="0">
                <a:latin typeface="宋体" panose="02010600030101010101" pitchFamily="2" charset="-122"/>
              </a:rPr>
              <a:t>年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保罗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米尔格罗姆（</a:t>
            </a:r>
            <a:r>
              <a:rPr lang="en-US" altLang="zh-CN" b="1" dirty="0">
                <a:solidFill>
                  <a:srgbClr val="0000FF"/>
                </a:solidFill>
              </a:rPr>
              <a:t>Paul R. Milgrom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endParaRPr lang="en-US" altLang="zh-CN" b="1" dirty="0">
              <a:solidFill>
                <a:srgbClr val="0000FF"/>
              </a:solidFill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罗伯特</a:t>
            </a:r>
            <a:r>
              <a:rPr lang="en-US" altLang="zh-CN" b="1" dirty="0">
                <a:solidFill>
                  <a:srgbClr val="0000FF"/>
                </a:solidFill>
              </a:rPr>
              <a:t>·</a:t>
            </a:r>
            <a:r>
              <a:rPr lang="zh-CN" altLang="en-US" b="1" dirty="0">
                <a:solidFill>
                  <a:srgbClr val="0000FF"/>
                </a:solidFill>
              </a:rPr>
              <a:t>威尔逊（</a:t>
            </a:r>
            <a:r>
              <a:rPr lang="en-US" altLang="zh-CN" b="1" dirty="0">
                <a:solidFill>
                  <a:srgbClr val="0000FF"/>
                </a:solidFill>
              </a:rPr>
              <a:t>Robert B. Wilson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endParaRPr lang="en-US" altLang="zh-CN" b="1" dirty="0">
              <a:solidFill>
                <a:srgbClr val="0000FF"/>
              </a:solidFill>
            </a:endParaRPr>
          </a:p>
          <a:p>
            <a:r>
              <a:rPr lang="zh-CN" altLang="en-US" dirty="0"/>
              <a:t>对拍卖理论的改进和对新拍卖形式的发明</a:t>
            </a:r>
            <a:endParaRPr lang="en-US" altLang="zh-CN" b="1" dirty="0">
              <a:solidFill>
                <a:srgbClr val="0000FF"/>
              </a:solidFill>
            </a:endParaRPr>
          </a:p>
          <a:p>
            <a:endParaRPr lang="en-US" altLang="zh-CN" sz="2400" b="1" dirty="0">
              <a:solidFill>
                <a:srgbClr val="0000FF"/>
              </a:solidFill>
              <a:latin typeface="宋体" panose="02010600030101010101" pitchFamily="2" charset="-122"/>
            </a:endParaRPr>
          </a:p>
          <a:p>
            <a:endParaRPr lang="en-US" altLang="zh-CN" sz="2400" b="1" dirty="0">
              <a:latin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4128" y="4437112"/>
            <a:ext cx="2885784" cy="217322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323528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博弈论与多智能体系统</a:t>
            </a:r>
          </a:p>
        </p:txBody>
      </p:sp>
      <p:sp>
        <p:nvSpPr>
          <p:cNvPr id="7" name="矩形 6"/>
          <p:cNvSpPr/>
          <p:nvPr/>
        </p:nvSpPr>
        <p:spPr>
          <a:xfrm>
            <a:off x="590735" y="1778874"/>
            <a:ext cx="8013713" cy="489364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b="1" u="sng" dirty="0">
                <a:solidFill>
                  <a:schemeClr val="accent6">
                    <a:lumMod val="75000"/>
                  </a:schemeClr>
                </a:solidFill>
              </a:rPr>
              <a:t>群体扩散演化</a:t>
            </a:r>
            <a:endParaRPr lang="en-US" altLang="zh-CN" sz="2400" b="1" u="sng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altLang="zh-CN" sz="2400" b="1" dirty="0"/>
              <a:t>	</a:t>
            </a:r>
            <a:r>
              <a:rPr lang="zh-CN" altLang="en-US" sz="2000" b="1" dirty="0"/>
              <a:t>策略演化 </a:t>
            </a:r>
            <a:r>
              <a:rPr lang="en-US" altLang="zh-CN" sz="2000" b="1" dirty="0"/>
              <a:t>(evolutionary game)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886788"/>
            <a:ext cx="2880320" cy="21602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2865182"/>
            <a:ext cx="4248472" cy="318968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323528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博弈论与多智能体系统</a:t>
            </a:r>
          </a:p>
        </p:txBody>
      </p:sp>
      <p:sp>
        <p:nvSpPr>
          <p:cNvPr id="7" name="矩形 6"/>
          <p:cNvSpPr/>
          <p:nvPr/>
        </p:nvSpPr>
        <p:spPr>
          <a:xfrm>
            <a:off x="590735" y="1778874"/>
            <a:ext cx="8013713" cy="507831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400" b="1" u="sng" dirty="0">
                <a:solidFill>
                  <a:schemeClr val="accent6">
                    <a:lumMod val="75000"/>
                  </a:schemeClr>
                </a:solidFill>
              </a:rPr>
              <a:t>群体协作</a:t>
            </a:r>
            <a:endParaRPr lang="en-US" altLang="zh-CN" sz="2400" b="1" u="sng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altLang="zh-CN" sz="2000" b="1" dirty="0"/>
              <a:t>	</a:t>
            </a:r>
            <a:r>
              <a:rPr lang="zh-CN" altLang="en-US" sz="2000" b="1" dirty="0"/>
              <a:t>任务分配 </a:t>
            </a:r>
            <a:r>
              <a:rPr lang="en-US" altLang="zh-CN" sz="2000" b="1" dirty="0"/>
              <a:t>(task allocation)</a:t>
            </a:r>
          </a:p>
          <a:p>
            <a:r>
              <a:rPr lang="en-US" altLang="zh-CN" sz="2000" b="1" dirty="0"/>
              <a:t>	</a:t>
            </a:r>
            <a:r>
              <a:rPr lang="zh-CN" altLang="en-US" sz="2000" b="1" dirty="0"/>
              <a:t>负载均衡 </a:t>
            </a:r>
            <a:r>
              <a:rPr lang="en-US" altLang="zh-CN" sz="2000" b="1" dirty="0"/>
              <a:t>(load balancing)</a:t>
            </a:r>
          </a:p>
          <a:p>
            <a:r>
              <a:rPr lang="en-US" altLang="zh-CN" sz="2000" b="1" dirty="0"/>
              <a:t>	                        . . . 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endParaRPr lang="en-US" altLang="zh-CN" sz="24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3740390"/>
            <a:ext cx="4176464" cy="208823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090" y="3489943"/>
            <a:ext cx="3570889" cy="237626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博弈实例</a:t>
            </a:r>
          </a:p>
        </p:txBody>
      </p:sp>
      <p:sp>
        <p:nvSpPr>
          <p:cNvPr id="11" name="文本框 3"/>
          <p:cNvSpPr txBox="1"/>
          <p:nvPr/>
        </p:nvSpPr>
        <p:spPr>
          <a:xfrm>
            <a:off x="395536" y="818944"/>
            <a:ext cx="7847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博弈实例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67544" y="1484784"/>
            <a:ext cx="700725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文本框 3"/>
          <p:cNvSpPr txBox="1"/>
          <p:nvPr/>
        </p:nvSpPr>
        <p:spPr>
          <a:xfrm>
            <a:off x="395536" y="1508591"/>
            <a:ext cx="784783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譬如让每位同学进行如下选择，随后两人一组随机分组：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每人两个备选选项</a:t>
            </a:r>
            <a:r>
              <a:rPr lang="zh-CN" alt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</a:t>
            </a: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or</a:t>
            </a:r>
            <a:r>
              <a:rPr lang="en-US" altLang="zh-CN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0" name="文本框 3"/>
          <p:cNvSpPr txBox="1"/>
          <p:nvPr/>
        </p:nvSpPr>
        <p:spPr>
          <a:xfrm>
            <a:off x="287524" y="3700189"/>
            <a:ext cx="8568952" cy="1384995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zh-CN" altLang="en-US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如果选择</a:t>
            </a:r>
            <a:r>
              <a:rPr lang="en-US" altLang="zh-CN" sz="2400" b="1" i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-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当同组另一同学也选择</a:t>
            </a:r>
            <a:r>
              <a:rPr lang="en-US" altLang="zh-CN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，两人平时成绩均维持原始值；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-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当同组另一同学选择</a:t>
            </a:r>
            <a:r>
              <a:rPr lang="en-US" altLang="zh-CN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，则自己平时成绩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+3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，对方平时成绩 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-1</a:t>
            </a:r>
          </a:p>
        </p:txBody>
      </p:sp>
      <p:sp>
        <p:nvSpPr>
          <p:cNvPr id="13" name="文本框 3"/>
          <p:cNvSpPr txBox="1"/>
          <p:nvPr/>
        </p:nvSpPr>
        <p:spPr>
          <a:xfrm>
            <a:off x="287524" y="5157192"/>
            <a:ext cx="8568952" cy="1384995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zh-CN" altLang="en-US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如果选择</a:t>
            </a:r>
            <a:r>
              <a:rPr lang="en-US" altLang="zh-CN" sz="2400" b="1" i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-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当同组另一同学选择</a:t>
            </a:r>
            <a:r>
              <a:rPr lang="en-US" altLang="zh-CN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，则自己平时成绩 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-1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，对方平时成绩 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+3</a:t>
            </a:r>
          </a:p>
          <a:p>
            <a:pPr>
              <a:spcAft>
                <a:spcPts val="1200"/>
              </a:spcAf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-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当同组另一同学选择</a:t>
            </a:r>
            <a:r>
              <a:rPr lang="en-US" altLang="zh-CN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，则两人的平时成绩均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+1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5436096" y="3049796"/>
            <a:ext cx="2664296" cy="5232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选择 </a:t>
            </a:r>
            <a:r>
              <a:rPr lang="en-US" altLang="zh-CN" sz="28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</a:t>
            </a:r>
            <a:r>
              <a:rPr lang="en-US" alt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or </a:t>
            </a:r>
            <a:r>
              <a:rPr lang="en-US" altLang="zh-CN" sz="28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en-US" alt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?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博弈实例</a:t>
            </a:r>
          </a:p>
        </p:txBody>
      </p:sp>
      <p:sp>
        <p:nvSpPr>
          <p:cNvPr id="11" name="文本框 3"/>
          <p:cNvSpPr txBox="1"/>
          <p:nvPr/>
        </p:nvSpPr>
        <p:spPr>
          <a:xfrm>
            <a:off x="395536" y="818944"/>
            <a:ext cx="7847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你的收益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67544" y="1484784"/>
            <a:ext cx="700725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2555776" y="3049796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" name="文本框 3"/>
          <p:cNvSpPr txBox="1"/>
          <p:nvPr/>
        </p:nvSpPr>
        <p:spPr>
          <a:xfrm>
            <a:off x="2726952" y="5455419"/>
            <a:ext cx="3184998" cy="5232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选择 </a:t>
            </a:r>
            <a:r>
              <a:rPr lang="en-US" altLang="zh-CN" sz="28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en-US" alt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or </a:t>
            </a:r>
            <a:r>
              <a:rPr lang="en-US" altLang="zh-CN" sz="28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en-US" alt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?</a:t>
            </a:r>
          </a:p>
        </p:txBody>
      </p:sp>
      <p:sp>
        <p:nvSpPr>
          <p:cNvPr id="17" name="文本框 3"/>
          <p:cNvSpPr txBox="1"/>
          <p:nvPr/>
        </p:nvSpPr>
        <p:spPr>
          <a:xfrm>
            <a:off x="396125" y="1700808"/>
            <a:ext cx="7847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</a:t>
            </a: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也可以称为回报，</a:t>
            </a: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3"/>
          <p:cNvSpPr txBox="1"/>
          <p:nvPr/>
        </p:nvSpPr>
        <p:spPr>
          <a:xfrm>
            <a:off x="1619672" y="4091042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  <p:sp>
        <p:nvSpPr>
          <p:cNvPr id="10" name="文本框 3"/>
          <p:cNvSpPr txBox="1"/>
          <p:nvPr/>
        </p:nvSpPr>
        <p:spPr>
          <a:xfrm>
            <a:off x="4355976" y="2473732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博弈实例</a:t>
            </a:r>
          </a:p>
        </p:txBody>
      </p:sp>
      <p:sp>
        <p:nvSpPr>
          <p:cNvPr id="11" name="文本框 3"/>
          <p:cNvSpPr txBox="1"/>
          <p:nvPr/>
        </p:nvSpPr>
        <p:spPr>
          <a:xfrm>
            <a:off x="395536" y="764704"/>
            <a:ext cx="7847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收益矩阵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67544" y="1430544"/>
            <a:ext cx="700725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570808" y="2078616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lang="zh-CN" altLang="en-US" sz="3200" b="1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CN" altLang="en-US" sz="3200" b="1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4932040" y="2078616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文本框 3"/>
          <p:cNvSpPr txBox="1"/>
          <p:nvPr/>
        </p:nvSpPr>
        <p:spPr>
          <a:xfrm>
            <a:off x="1547664" y="1522602"/>
            <a:ext cx="2017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自身收益</a:t>
            </a:r>
          </a:p>
        </p:txBody>
      </p:sp>
      <p:sp>
        <p:nvSpPr>
          <p:cNvPr id="13" name="文本框 3"/>
          <p:cNvSpPr txBox="1"/>
          <p:nvPr/>
        </p:nvSpPr>
        <p:spPr>
          <a:xfrm>
            <a:off x="6010940" y="1502552"/>
            <a:ext cx="2017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对方收益</a:t>
            </a:r>
          </a:p>
        </p:txBody>
      </p:sp>
      <p:sp>
        <p:nvSpPr>
          <p:cNvPr id="2" name="燕尾形 1"/>
          <p:cNvSpPr/>
          <p:nvPr/>
        </p:nvSpPr>
        <p:spPr>
          <a:xfrm>
            <a:off x="4032461" y="2778646"/>
            <a:ext cx="251507" cy="576064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燕尾形 13"/>
          <p:cNvSpPr/>
          <p:nvPr/>
        </p:nvSpPr>
        <p:spPr>
          <a:xfrm>
            <a:off x="4597604" y="2776703"/>
            <a:ext cx="251507" cy="576064"/>
          </a:xfrm>
          <a:prstGeom prst="chevron">
            <a:avLst/>
          </a:prstGeom>
          <a:scene3d>
            <a:camera prst="orthographicFront">
              <a:rot lat="0" lon="10799999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下箭头 2"/>
          <p:cNvSpPr/>
          <p:nvPr/>
        </p:nvSpPr>
        <p:spPr>
          <a:xfrm>
            <a:off x="526434" y="4293096"/>
            <a:ext cx="2213986" cy="36004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8" name="表格 17"/>
          <p:cNvGraphicFramePr>
            <a:graphicFrameLocks noGrp="1"/>
          </p:cNvGraphicFramePr>
          <p:nvPr/>
        </p:nvGraphicFramePr>
        <p:xfrm>
          <a:off x="4101610" y="4767197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" name="文本框 3"/>
          <p:cNvSpPr txBox="1"/>
          <p:nvPr/>
        </p:nvSpPr>
        <p:spPr>
          <a:xfrm>
            <a:off x="683568" y="4797152"/>
            <a:ext cx="2476658" cy="107721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收益矩阵</a:t>
            </a:r>
            <a:r>
              <a:rPr lang="zh-CN" alt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表达博弈各方收益的一种直观形式</a:t>
            </a:r>
          </a:p>
        </p:txBody>
      </p:sp>
      <p:sp>
        <p:nvSpPr>
          <p:cNvPr id="21" name="文本框 3"/>
          <p:cNvSpPr txBox="1"/>
          <p:nvPr/>
        </p:nvSpPr>
        <p:spPr>
          <a:xfrm>
            <a:off x="5868144" y="4239615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395536" y="4166848"/>
            <a:ext cx="8280920" cy="17044"/>
          </a:xfrm>
          <a:prstGeom prst="line">
            <a:avLst/>
          </a:prstGeom>
          <a:ln>
            <a:solidFill>
              <a:schemeClr val="bg1"/>
            </a:solidFill>
            <a:prstDash val="lg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3"/>
          <p:cNvSpPr txBox="1"/>
          <p:nvPr/>
        </p:nvSpPr>
        <p:spPr>
          <a:xfrm>
            <a:off x="3165506" y="5829403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9" grpId="0" animBg="1"/>
      <p:bldP spid="21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16" y="2780928"/>
            <a:ext cx="9145016" cy="1512168"/>
          </a:xfrm>
          <a:prstGeom prst="rect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文本框 6"/>
          <p:cNvSpPr txBox="1"/>
          <p:nvPr/>
        </p:nvSpPr>
        <p:spPr>
          <a:xfrm>
            <a:off x="683568" y="3068960"/>
            <a:ext cx="764463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博弈简介与背景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t="6184" r="6353" b="6254"/>
          <a:stretch>
            <a:fillRect/>
          </a:stretch>
        </p:blipFill>
        <p:spPr>
          <a:xfrm>
            <a:off x="7956376" y="2312876"/>
            <a:ext cx="936104" cy="936104"/>
          </a:xfrm>
          <a:prstGeom prst="ellipse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11" name="文本框 3"/>
          <p:cNvSpPr txBox="1"/>
          <p:nvPr/>
        </p:nvSpPr>
        <p:spPr>
          <a:xfrm>
            <a:off x="395536" y="818944"/>
            <a:ext cx="7847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博弈基本要素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67544" y="1484784"/>
            <a:ext cx="700725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文本框 3"/>
          <p:cNvSpPr txBox="1"/>
          <p:nvPr/>
        </p:nvSpPr>
        <p:spPr>
          <a:xfrm>
            <a:off x="460918" y="1916832"/>
            <a:ext cx="78478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三要素：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至少</a:t>
            </a:r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策略集</a:t>
            </a: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719455" indent="-719455"/>
            <a:r>
              <a:rPr lang="en-US" altLang="zh-CN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</a:t>
            </a:r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 </a:t>
            </a: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一组如何执行具体行为的备选项，备选项称为参与者的可能策略。</a:t>
            </a:r>
            <a:endParaRPr lang="en-US" altLang="zh-C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</a:t>
            </a: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- </a:t>
            </a: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每个行为策略均会使参与人得到一个收益</a:t>
            </a:r>
            <a:endParaRPr lang="en-US" altLang="zh-C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625475" indent="-625475"/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- </a:t>
            </a: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此收益还会受到博弈中其他参与者策略选择的影响</a:t>
            </a:r>
            <a:endParaRPr lang="en-US" altLang="zh-C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625475" indent="-625475"/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- </a:t>
            </a: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同一种策略，不同的参与人得到的收益可能不同</a:t>
            </a:r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11" name="文本框 3"/>
          <p:cNvSpPr txBox="1"/>
          <p:nvPr/>
        </p:nvSpPr>
        <p:spPr>
          <a:xfrm>
            <a:off x="395536" y="818944"/>
            <a:ext cx="7847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上述例子中博弈的基本要素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67544" y="1484784"/>
            <a:ext cx="700725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文本框 3"/>
          <p:cNvSpPr txBox="1"/>
          <p:nvPr/>
        </p:nvSpPr>
        <p:spPr>
          <a:xfrm>
            <a:off x="460918" y="1916832"/>
            <a:ext cx="784783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：两位同学；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策略集</a:t>
            </a: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32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en-US" altLang="zh-CN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 </a:t>
            </a:r>
            <a:r>
              <a:rPr lang="en-US" altLang="zh-CN" sz="32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</a:t>
            </a: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2843809" y="4653136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文本框 3"/>
          <p:cNvSpPr txBox="1"/>
          <p:nvPr/>
        </p:nvSpPr>
        <p:spPr>
          <a:xfrm>
            <a:off x="4669612" y="4077072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9" name="文本框 3"/>
          <p:cNvSpPr txBox="1"/>
          <p:nvPr/>
        </p:nvSpPr>
        <p:spPr>
          <a:xfrm>
            <a:off x="1835696" y="5733256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11" name="文本框 3"/>
          <p:cNvSpPr txBox="1"/>
          <p:nvPr/>
        </p:nvSpPr>
        <p:spPr>
          <a:xfrm>
            <a:off x="395536" y="818944"/>
            <a:ext cx="7847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基本假设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67544" y="1484784"/>
            <a:ext cx="700725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文本框 3"/>
          <p:cNvSpPr txBox="1"/>
          <p:nvPr/>
        </p:nvSpPr>
        <p:spPr>
          <a:xfrm>
            <a:off x="460918" y="1916832"/>
            <a:ext cx="78478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27705" indent="-3227705"/>
            <a:r>
              <a:rPr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已知的收益矩阵</a:t>
            </a: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：每个参与人对于收益矩阵均有充分的了解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781300" indent="-2781300"/>
            <a:r>
              <a:rPr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理性的参与者</a:t>
            </a: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：参与者始终追求博弈中自身收益最大化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独立的决策</a:t>
            </a: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：参与者进行决策时不能进行协商</a:t>
            </a:r>
            <a:endParaRPr lang="en-US" altLang="zh-C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11" name="文本框 3"/>
          <p:cNvSpPr txBox="1"/>
          <p:nvPr/>
        </p:nvSpPr>
        <p:spPr>
          <a:xfrm>
            <a:off x="266149" y="4893548"/>
            <a:ext cx="8698339" cy="141577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严格占优策略（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strictly dominant strategy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对于一个参与人来说，如果存在一个策略，无论对方如何决策，该策略都是最佳选择，称该策略对于此参与人为严格占优策略。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3"/>
          <p:cNvSpPr txBox="1"/>
          <p:nvPr/>
        </p:nvSpPr>
        <p:spPr>
          <a:xfrm>
            <a:off x="323528" y="828001"/>
            <a:ext cx="7847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应选择哪种策略？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043609" y="1988840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文本框 3"/>
          <p:cNvSpPr txBox="1"/>
          <p:nvPr/>
        </p:nvSpPr>
        <p:spPr>
          <a:xfrm>
            <a:off x="2869412" y="1412776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2339752" y="2708920"/>
            <a:ext cx="504056" cy="122413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3419872" y="2704995"/>
            <a:ext cx="504056" cy="122413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4932041" y="1480317"/>
            <a:ext cx="0" cy="2945807"/>
          </a:xfrm>
          <a:prstGeom prst="line">
            <a:avLst/>
          </a:prstGeom>
          <a:ln>
            <a:solidFill>
              <a:schemeClr val="bg1"/>
            </a:solidFill>
            <a:prstDash val="lg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3"/>
          <p:cNvSpPr txBox="1"/>
          <p:nvPr/>
        </p:nvSpPr>
        <p:spPr>
          <a:xfrm>
            <a:off x="5148064" y="1501181"/>
            <a:ext cx="381642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自身收益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对方选择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</a:p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payoff(</a:t>
            </a:r>
            <a:r>
              <a:rPr lang="en-US" altLang="zh-CN" sz="2800" b="1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en-US" altLang="zh-CN" sz="28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en-US" altLang="zh-CN" sz="2800" b="1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)&gt;payoff(</a:t>
            </a:r>
            <a:r>
              <a:rPr lang="en-US" altLang="zh-CN" sz="2800" b="1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en-US" altLang="zh-CN" sz="28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en-US" altLang="zh-CN" sz="2800" b="1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0&gt;-1</a:t>
            </a: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对方选择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</a:p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payoff(</a:t>
            </a:r>
            <a:r>
              <a:rPr lang="en-US" altLang="zh-CN" sz="2800" b="1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en-US" altLang="zh-CN" sz="28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en-US" altLang="zh-CN" sz="2800" b="1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)&gt;payoff(</a:t>
            </a:r>
            <a:r>
              <a:rPr lang="en-US" altLang="zh-CN" sz="2800" b="1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en-US" altLang="zh-CN" sz="28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en-US" altLang="zh-CN" sz="2800" b="1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3&gt;1</a:t>
            </a:r>
          </a:p>
          <a:p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5148064" y="1952820"/>
            <a:ext cx="3303983" cy="0"/>
          </a:xfrm>
          <a:prstGeom prst="line">
            <a:avLst/>
          </a:prstGeom>
          <a:ln>
            <a:solidFill>
              <a:schemeClr val="bg1"/>
            </a:solidFill>
            <a:prstDash val="lg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文本框 3"/>
          <p:cNvSpPr txBox="1"/>
          <p:nvPr/>
        </p:nvSpPr>
        <p:spPr>
          <a:xfrm>
            <a:off x="118721" y="3071272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" grpId="0" animBg="1"/>
      <p:bldP spid="14" grpId="0" animBg="1"/>
      <p:bldP spid="1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12" name="文本框 3"/>
          <p:cNvSpPr txBox="1"/>
          <p:nvPr/>
        </p:nvSpPr>
        <p:spPr>
          <a:xfrm>
            <a:off x="755576" y="1700808"/>
            <a:ext cx="7881167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结论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1——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参与人会选择严格占优策略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755576" y="2771342"/>
            <a:ext cx="7847831" cy="95410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结论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2——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理性个体的理性选择可能会得到对于群体收益的次优结果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788912" y="4941168"/>
            <a:ext cx="7847831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可能有选择劣势策略的人吗？</a:t>
            </a:r>
            <a:endParaRPr lang="en-US" altLang="zh-CN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5" name="文本框 3"/>
          <p:cNvSpPr txBox="1"/>
          <p:nvPr/>
        </p:nvSpPr>
        <p:spPr>
          <a:xfrm>
            <a:off x="648084" y="1052736"/>
            <a:ext cx="7847831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案例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---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囚徒困境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 prisoner's dilemma</a:t>
            </a:r>
          </a:p>
        </p:txBody>
      </p:sp>
      <p:pic>
        <p:nvPicPr>
          <p:cNvPr id="14338" name="Picture 2" descr="https://timgsa.baidu.com/timg?image&amp;quality=80&amp;size=b9999_10000&amp;sec=1494502723347&amp;di=ce23ed96a1980d07b078b3a163f94529&amp;imgtype=0&amp;src=http%3A%2F%2Fimg1.gtimg.com%2Fninja%2F0%2Fninja14279369909202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103449"/>
            <a:ext cx="5179145" cy="388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5580112" y="5405256"/>
            <a:ext cx="3416320" cy="523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囚徒选择什么策略？</a:t>
            </a:r>
            <a:endParaRPr lang="zh-CN" altLang="en-US" sz="2800" b="1" dirty="0">
              <a:solidFill>
                <a:srgbClr val="FFFF00"/>
              </a:solidFill>
            </a:endParaRPr>
          </a:p>
        </p:txBody>
      </p:sp>
      <p:pic>
        <p:nvPicPr>
          <p:cNvPr id="14340" name="Picture 4" descr="https://timgsa.baidu.com/timg?image&amp;quality=80&amp;size=b9999_10000&amp;sec=1494502822344&amp;di=3cc9b95eb21f7df4c619021691cc1700&amp;imgtype=0&amp;src=http%3A%2F%2Fimage83.360doc.com%2FDownloadImg%2F2015%2F03%2F0509%2F50782996_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372" y="2100792"/>
            <a:ext cx="3167054" cy="2387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284664" y="5968556"/>
            <a:ext cx="4572000" cy="923330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zh-CN" altLang="en-US" dirty="0"/>
              <a:t>如果两人都抵赖，各判刑一年；如果两人都坦白，各判</a:t>
            </a:r>
            <a:r>
              <a:rPr lang="en-US" altLang="zh-CN" dirty="0"/>
              <a:t>5</a:t>
            </a:r>
            <a:r>
              <a:rPr lang="zh-CN" altLang="en-US" dirty="0"/>
              <a:t>年；如果两人中一个坦白而另一个抵赖，坦白的放出去，抵赖的判十年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5" name="文本框 3"/>
          <p:cNvSpPr txBox="1"/>
          <p:nvPr/>
        </p:nvSpPr>
        <p:spPr>
          <a:xfrm>
            <a:off x="648084" y="1052736"/>
            <a:ext cx="7847831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案例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---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囚徒困境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 prisoner's dilemma</a:t>
            </a:r>
          </a:p>
        </p:txBody>
      </p:sp>
      <p:pic>
        <p:nvPicPr>
          <p:cNvPr id="14338" name="Picture 2" descr="https://timgsa.baidu.com/timg?image&amp;quality=80&amp;size=b9999_10000&amp;sec=1494502723347&amp;di=ce23ed96a1980d07b078b3a163f94529&amp;imgtype=0&amp;src=http%3A%2F%2Fimg1.gtimg.com%2Fninja%2F0%2Fninja14279369909202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132856"/>
            <a:ext cx="3886321" cy="291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662003" y="2132856"/>
            <a:ext cx="2698175" cy="523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严格占优策略？</a:t>
            </a:r>
            <a:endParaRPr lang="zh-CN" altLang="en-US" sz="2800" b="1" dirty="0">
              <a:solidFill>
                <a:srgbClr val="FFFF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99222" y="5609887"/>
            <a:ext cx="8345554" cy="95410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两个疑犯的严格占优策略都是 </a:t>
            </a:r>
            <a:r>
              <a:rPr lang="en-US" altLang="zh-CN" sz="2800" b="1" dirty="0">
                <a:solidFill>
                  <a:schemeClr val="bg1"/>
                </a:solidFill>
              </a:rPr>
              <a:t>D</a:t>
            </a:r>
          </a:p>
          <a:p>
            <a:r>
              <a:rPr lang="zh-CN" altLang="en-US" sz="2800" b="1" dirty="0">
                <a:solidFill>
                  <a:schemeClr val="bg1"/>
                </a:solidFill>
              </a:rPr>
              <a:t>不论对方选择什么策略，选择</a:t>
            </a:r>
            <a:r>
              <a:rPr lang="en-US" altLang="zh-CN" sz="2800" b="1" dirty="0">
                <a:solidFill>
                  <a:schemeClr val="bg1"/>
                </a:solidFill>
              </a:rPr>
              <a:t>D</a:t>
            </a:r>
            <a:r>
              <a:rPr lang="zh-CN" altLang="en-US" sz="2800" b="1" dirty="0">
                <a:solidFill>
                  <a:schemeClr val="bg1"/>
                </a:solidFill>
              </a:rPr>
              <a:t>被判坐牢时间都更短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1568813" y="2512060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3,-3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文本框 3"/>
          <p:cNvSpPr txBox="1"/>
          <p:nvPr/>
        </p:nvSpPr>
        <p:spPr>
          <a:xfrm>
            <a:off x="3394616" y="1935996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6084168" y="2708920"/>
            <a:ext cx="27363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收益矩阵进行了修改</a:t>
            </a:r>
          </a:p>
        </p:txBody>
      </p:sp>
      <p:sp>
        <p:nvSpPr>
          <p:cNvPr id="16" name="矩形 15"/>
          <p:cNvSpPr/>
          <p:nvPr/>
        </p:nvSpPr>
        <p:spPr>
          <a:xfrm>
            <a:off x="2684303" y="5157192"/>
            <a:ext cx="3775393" cy="523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这时该如何选择策略？</a:t>
            </a:r>
          </a:p>
        </p:txBody>
      </p:sp>
      <p:sp>
        <p:nvSpPr>
          <p:cNvPr id="17" name="矩形 16"/>
          <p:cNvSpPr/>
          <p:nvPr/>
        </p:nvSpPr>
        <p:spPr>
          <a:xfrm>
            <a:off x="1860359" y="5824428"/>
            <a:ext cx="5783956" cy="52322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对于自己来说，严格占优策略还是</a:t>
            </a:r>
            <a:r>
              <a:rPr lang="en-US" altLang="zh-CN" sz="2800" b="1" i="1" dirty="0">
                <a:solidFill>
                  <a:schemeClr val="bg1"/>
                </a:solidFill>
              </a:rPr>
              <a:t>a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11" name="文本框 3"/>
          <p:cNvSpPr txBox="1"/>
          <p:nvPr/>
        </p:nvSpPr>
        <p:spPr>
          <a:xfrm>
            <a:off x="648084" y="1052736"/>
            <a:ext cx="7847831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再回到课堂实例（平时成绩）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3"/>
          <p:cNvSpPr txBox="1"/>
          <p:nvPr/>
        </p:nvSpPr>
        <p:spPr>
          <a:xfrm>
            <a:off x="647220" y="3573016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5" name="文本框 3"/>
          <p:cNvSpPr txBox="1"/>
          <p:nvPr/>
        </p:nvSpPr>
        <p:spPr>
          <a:xfrm>
            <a:off x="648084" y="1052736"/>
            <a:ext cx="7847831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再回到课堂实例（平时成绩）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148064" y="2564904"/>
            <a:ext cx="3775393" cy="523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这时该如何选择策略？</a:t>
            </a:r>
          </a:p>
        </p:txBody>
      </p:sp>
      <p:sp>
        <p:nvSpPr>
          <p:cNvPr id="17" name="矩形 16"/>
          <p:cNvSpPr/>
          <p:nvPr/>
        </p:nvSpPr>
        <p:spPr>
          <a:xfrm>
            <a:off x="179512" y="4941168"/>
            <a:ext cx="5287025" cy="83099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457200" indent="-457200">
              <a:buFontTx/>
              <a:buChar char="-"/>
            </a:pPr>
            <a:r>
              <a:rPr lang="zh-CN" altLang="en-US" sz="2400" b="1" dirty="0">
                <a:solidFill>
                  <a:schemeClr val="bg1"/>
                </a:solidFill>
              </a:rPr>
              <a:t>对于对方来说并没有严格占优策略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marL="457200" indent="-457200">
              <a:buFontTx/>
              <a:buChar char="-"/>
            </a:pPr>
            <a:r>
              <a:rPr lang="zh-CN" altLang="en-US" sz="2400" b="1" dirty="0">
                <a:solidFill>
                  <a:schemeClr val="bg1"/>
                </a:solidFill>
              </a:rPr>
              <a:t>但是自身具有严格占优策略</a:t>
            </a:r>
            <a:r>
              <a:rPr lang="en-US" altLang="zh-CN" sz="2400" b="1" i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" name="右箭头 1"/>
          <p:cNvSpPr/>
          <p:nvPr/>
        </p:nvSpPr>
        <p:spPr>
          <a:xfrm>
            <a:off x="5580112" y="5100038"/>
            <a:ext cx="295776" cy="504056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084168" y="5127575"/>
            <a:ext cx="2821606" cy="46166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自己必然选择</a:t>
            </a:r>
            <a:r>
              <a:rPr lang="en-US" altLang="zh-CN" sz="2400" b="1" i="1" dirty="0">
                <a:solidFill>
                  <a:schemeClr val="bg1"/>
                </a:solidFill>
              </a:rPr>
              <a:t>a</a:t>
            </a:r>
            <a:r>
              <a:rPr lang="zh-CN" altLang="en-US" sz="2400" b="1" dirty="0">
                <a:solidFill>
                  <a:schemeClr val="bg1"/>
                </a:solidFill>
              </a:rPr>
              <a:t>策略</a:t>
            </a:r>
            <a:endParaRPr lang="en-US" alt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右箭头 11"/>
          <p:cNvSpPr/>
          <p:nvPr/>
        </p:nvSpPr>
        <p:spPr>
          <a:xfrm rot="5400000">
            <a:off x="7268427" y="5629116"/>
            <a:ext cx="295777" cy="504057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833503" y="6165304"/>
            <a:ext cx="3130985" cy="46166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因此对方也选择</a:t>
            </a:r>
            <a:r>
              <a:rPr lang="en-US" altLang="zh-CN" sz="2400" b="1" i="1" dirty="0">
                <a:solidFill>
                  <a:schemeClr val="bg1"/>
                </a:solidFill>
              </a:rPr>
              <a:t>a</a:t>
            </a:r>
            <a:r>
              <a:rPr lang="zh-CN" altLang="en-US" sz="2400" b="1" i="1" dirty="0">
                <a:solidFill>
                  <a:schemeClr val="bg1"/>
                </a:solidFill>
              </a:rPr>
              <a:t>策略</a:t>
            </a:r>
            <a:endParaRPr lang="en-US" altLang="zh-CN" sz="2400" b="1" i="1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1568813" y="2512060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3,-3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文本框 3"/>
          <p:cNvSpPr txBox="1"/>
          <p:nvPr/>
        </p:nvSpPr>
        <p:spPr>
          <a:xfrm>
            <a:off x="3394616" y="1935996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19" name="文本框 3"/>
          <p:cNvSpPr txBox="1"/>
          <p:nvPr/>
        </p:nvSpPr>
        <p:spPr>
          <a:xfrm>
            <a:off x="647220" y="3573016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P spid="11" grpId="0" animBg="1"/>
      <p:bldP spid="12" grpId="0" animBg="1"/>
      <p:bldP spid="1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222830" y="1025435"/>
            <a:ext cx="8741657" cy="477053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最佳应对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分别为参与人甲和乙选择的一个策略。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）分别表示甲和乙从这组决策中获得的收益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alt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最佳应对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：当参与人乙采取策略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，如果甲采用策略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得到的收益大于等于任何其他策略，则称甲的策略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是乙的策略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的最佳应对。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S’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是甲除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以外的任意策略。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05783" y="4769851"/>
            <a:ext cx="4932434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zh-CN" altLang="en-US" sz="2400" dirty="0"/>
              <a:t>≥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S’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博弈论简介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博弈论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运筹学的分支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文本框 3"/>
          <p:cNvSpPr txBox="1"/>
          <p:nvPr/>
        </p:nvSpPr>
        <p:spPr>
          <a:xfrm>
            <a:off x="468584" y="1983611"/>
            <a:ext cx="7847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在经济学、政治学、军事战略等很多学科都有广泛应用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研究策略形势</a:t>
            </a:r>
            <a:endParaRPr lang="zh-CN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3"/>
          <p:cNvSpPr txBox="1"/>
          <p:nvPr/>
        </p:nvSpPr>
        <p:spPr>
          <a:xfrm>
            <a:off x="580458" y="4348261"/>
            <a:ext cx="7847831" cy="13849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在多智能体系统领域，博弈论应用非常广泛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主要用于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智能体决策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222830" y="2060848"/>
            <a:ext cx="8741657" cy="283154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严格最佳应对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严格最佳应对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：当参与人乙采取策略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，如果甲采用策略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得到的收益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大于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任何其他策略，则称甲的策略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是乙的策略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的严格最佳应对。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S’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是甲除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以外的任意策略。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79712" y="3888349"/>
            <a:ext cx="4932434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payoff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S’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5" name="矩形 4"/>
          <p:cNvSpPr/>
          <p:nvPr/>
        </p:nvSpPr>
        <p:spPr>
          <a:xfrm>
            <a:off x="616996" y="5112186"/>
            <a:ext cx="8210902" cy="95410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- </a:t>
            </a:r>
            <a:r>
              <a:rPr lang="zh-CN" altLang="en-US" sz="2800" b="1" dirty="0">
                <a:solidFill>
                  <a:schemeClr val="bg1"/>
                </a:solidFill>
              </a:rPr>
              <a:t>对于某个策略</a:t>
            </a:r>
            <a:r>
              <a:rPr lang="en-US" altLang="zh-CN" sz="2800" b="1" dirty="0">
                <a:solidFill>
                  <a:schemeClr val="bg1"/>
                </a:solidFill>
              </a:rPr>
              <a:t>T</a:t>
            </a:r>
            <a:r>
              <a:rPr lang="zh-CN" altLang="en-US" sz="2800" b="1" dirty="0">
                <a:solidFill>
                  <a:schemeClr val="bg1"/>
                </a:solidFill>
              </a:rPr>
              <a:t>， 最多只能存在一个严格最佳应对</a:t>
            </a:r>
            <a:endParaRPr lang="en-US" altLang="zh-CN" sz="2800" b="1" dirty="0">
              <a:solidFill>
                <a:schemeClr val="bg1"/>
              </a:solidFill>
            </a:endParaRPr>
          </a:p>
          <a:p>
            <a:r>
              <a:rPr lang="en-US" altLang="zh-CN" sz="2800" b="1" dirty="0">
                <a:solidFill>
                  <a:schemeClr val="bg1"/>
                </a:solidFill>
              </a:rPr>
              <a:t>- </a:t>
            </a:r>
            <a:r>
              <a:rPr lang="zh-CN" altLang="en-US" sz="2800" b="1" dirty="0">
                <a:solidFill>
                  <a:schemeClr val="bg1"/>
                </a:solidFill>
              </a:rPr>
              <a:t>对于不同策略，最佳应对可能相同，也可能不同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1547664" y="2133690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3,-3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文本框 3"/>
          <p:cNvSpPr txBox="1"/>
          <p:nvPr/>
        </p:nvSpPr>
        <p:spPr>
          <a:xfrm>
            <a:off x="3373467" y="1557626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11" name="文本框 3"/>
          <p:cNvSpPr txBox="1"/>
          <p:nvPr/>
        </p:nvSpPr>
        <p:spPr>
          <a:xfrm>
            <a:off x="539552" y="3212976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222830" y="1025435"/>
            <a:ext cx="8741657" cy="28931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从最佳应对角度给出占优策略定义：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占优策略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）如果甲的策略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，对于乙的</a:t>
            </a:r>
            <a:r>
              <a:rPr lang="zh-CN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每一个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策略都是最佳应对，则称策略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为甲的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占优策略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）如果甲的策略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，对于乙的</a:t>
            </a:r>
            <a:r>
              <a:rPr lang="zh-CN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每一个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策略都是严格最佳应对，则称策略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为甲的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严格占优策略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6996" y="4797152"/>
            <a:ext cx="8275484" cy="95410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当博弈参与人存在严格占优策略时，预期其会采取严格占优策略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5" name="文本框 3"/>
          <p:cNvSpPr txBox="1"/>
          <p:nvPr/>
        </p:nvSpPr>
        <p:spPr>
          <a:xfrm>
            <a:off x="539552" y="4581128"/>
            <a:ext cx="78478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其中仅有一个参与者具有严格占优策略时，该参与者会采取严格占优策略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另一方将采取此策略的最佳应对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1259633" y="1575956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3,-3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文本框 3"/>
          <p:cNvSpPr txBox="1"/>
          <p:nvPr/>
        </p:nvSpPr>
        <p:spPr>
          <a:xfrm>
            <a:off x="3254708" y="980728"/>
            <a:ext cx="1317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11" name="矩形 10"/>
          <p:cNvSpPr/>
          <p:nvPr/>
        </p:nvSpPr>
        <p:spPr>
          <a:xfrm>
            <a:off x="5076056" y="1931348"/>
            <a:ext cx="3888432" cy="15696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zh-CN" altLang="en-US" sz="2400" b="1" dirty="0">
                <a:solidFill>
                  <a:schemeClr val="bg1"/>
                </a:solidFill>
              </a:rPr>
              <a:t>对于对方来说并没有严格占优策略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marL="457200" indent="-457200">
              <a:buFontTx/>
              <a:buChar char="-"/>
            </a:pPr>
            <a:r>
              <a:rPr lang="zh-CN" altLang="en-US" sz="2400" b="1" dirty="0">
                <a:solidFill>
                  <a:schemeClr val="bg1"/>
                </a:solidFill>
              </a:rPr>
              <a:t>但是自己具有严格占优策略</a:t>
            </a:r>
            <a:r>
              <a:rPr lang="en-US" altLang="zh-CN" sz="2400" b="1" i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2" name="文本框 3"/>
          <p:cNvSpPr txBox="1"/>
          <p:nvPr/>
        </p:nvSpPr>
        <p:spPr>
          <a:xfrm>
            <a:off x="313760" y="2636912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5" name="文本框 3"/>
          <p:cNvSpPr txBox="1"/>
          <p:nvPr/>
        </p:nvSpPr>
        <p:spPr>
          <a:xfrm>
            <a:off x="539552" y="1124744"/>
            <a:ext cx="824439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任务协调实例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现有两个任务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需要完成，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T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的报酬为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T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的报酬为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60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存在两个工人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他们完成任务的耗费均为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30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他们完成任务的质量分别为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80%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60%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/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两人均仅有一次选择机会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</a:t>
            </a:r>
          </a:p>
          <a:p>
            <a:pPr marL="446405" indent="-446405"/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如果两人同时选择同一个任务，任务会派发给完成质量高的工人。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46405" indent="-446405"/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任务报酬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耗费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148527" y="2636912"/>
          <a:ext cx="6156174" cy="33281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20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20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20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09382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0" dirty="0"/>
                        <a:t>T</a:t>
                      </a:r>
                      <a:r>
                        <a:rPr lang="en-US" altLang="zh-CN" sz="3200" b="1" i="0" baseline="-25000" dirty="0"/>
                        <a:t>1</a:t>
                      </a:r>
                      <a:endParaRPr lang="zh-CN" altLang="en-US" sz="3200" b="1" i="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0" dirty="0"/>
                        <a:t>T</a:t>
                      </a:r>
                      <a:r>
                        <a:rPr lang="en-US" altLang="zh-CN" sz="3200" b="1" i="0" baseline="-25000" dirty="0"/>
                        <a:t>2</a:t>
                      </a:r>
                      <a:endParaRPr lang="zh-CN" altLang="en-US" sz="3200" b="1" i="0" baseline="-25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938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0" dirty="0"/>
                        <a:t>T</a:t>
                      </a:r>
                      <a:r>
                        <a:rPr lang="en-US" altLang="zh-CN" sz="3200" b="1" i="0" baseline="-25000" dirty="0"/>
                        <a:t>1</a:t>
                      </a:r>
                      <a:endParaRPr lang="zh-CN" altLang="en-US" sz="3200" b="1" i="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938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0" dirty="0"/>
                        <a:t>T</a:t>
                      </a:r>
                      <a:r>
                        <a:rPr lang="en-US" altLang="zh-CN" sz="3200" b="1" i="0" baseline="-25000" dirty="0"/>
                        <a:t>2</a:t>
                      </a:r>
                      <a:endParaRPr lang="zh-CN" altLang="en-US" sz="3200" b="1" i="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本框 3"/>
          <p:cNvSpPr txBox="1"/>
          <p:nvPr/>
        </p:nvSpPr>
        <p:spPr>
          <a:xfrm>
            <a:off x="648084" y="1196752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收益矩阵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3"/>
          <p:cNvSpPr txBox="1"/>
          <p:nvPr/>
        </p:nvSpPr>
        <p:spPr>
          <a:xfrm>
            <a:off x="648084" y="4509120"/>
            <a:ext cx="1496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</a:t>
            </a:r>
            <a:r>
              <a:rPr lang="en-US" altLang="zh-CN" sz="28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3"/>
          <p:cNvSpPr txBox="1"/>
          <p:nvPr/>
        </p:nvSpPr>
        <p:spPr>
          <a:xfrm>
            <a:off x="5508104" y="1784415"/>
            <a:ext cx="1496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</a:t>
            </a:r>
            <a:r>
              <a:rPr lang="en-US" altLang="zh-CN" sz="28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2879812" y="2204864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0" dirty="0"/>
                        <a:t>T</a:t>
                      </a:r>
                      <a:r>
                        <a:rPr lang="en-US" altLang="zh-CN" sz="3200" b="1" i="0" baseline="-25000" dirty="0"/>
                        <a:t>1</a:t>
                      </a:r>
                      <a:endParaRPr lang="zh-CN" altLang="en-US" sz="3200" b="1" i="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0" dirty="0"/>
                        <a:t>T</a:t>
                      </a:r>
                      <a:r>
                        <a:rPr lang="en-US" altLang="zh-CN" sz="3200" b="1" i="0" baseline="-25000" dirty="0"/>
                        <a:t>2</a:t>
                      </a:r>
                      <a:endParaRPr lang="zh-CN" altLang="en-US" sz="3200" b="1" i="0" baseline="-25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0" dirty="0"/>
                        <a:t>T</a:t>
                      </a:r>
                      <a:r>
                        <a:rPr lang="en-US" altLang="zh-CN" sz="3200" b="1" i="0" baseline="-25000" dirty="0"/>
                        <a:t>1</a:t>
                      </a:r>
                      <a:endParaRPr lang="zh-CN" altLang="en-US" sz="3200" b="1" i="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70,0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70,30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0" dirty="0"/>
                        <a:t>T</a:t>
                      </a:r>
                      <a:r>
                        <a:rPr lang="en-US" altLang="zh-CN" sz="3200" b="1" i="0" baseline="-25000" dirty="0"/>
                        <a:t>2</a:t>
                      </a:r>
                      <a:endParaRPr lang="zh-CN" altLang="en-US" sz="3200" b="1" i="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30,70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30, 0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本框 3"/>
          <p:cNvSpPr txBox="1"/>
          <p:nvPr/>
        </p:nvSpPr>
        <p:spPr>
          <a:xfrm>
            <a:off x="683644" y="1196752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收益矩阵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3"/>
          <p:cNvSpPr txBox="1"/>
          <p:nvPr/>
        </p:nvSpPr>
        <p:spPr>
          <a:xfrm>
            <a:off x="1187624" y="3284984"/>
            <a:ext cx="1496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</a:t>
            </a:r>
            <a:r>
              <a:rPr lang="en-US" altLang="zh-CN" sz="28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3"/>
          <p:cNvSpPr txBox="1"/>
          <p:nvPr/>
        </p:nvSpPr>
        <p:spPr>
          <a:xfrm>
            <a:off x="4427984" y="1463415"/>
            <a:ext cx="1496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</a:t>
            </a:r>
            <a:r>
              <a:rPr lang="en-US" altLang="zh-CN" sz="28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81850" y="4653136"/>
            <a:ext cx="6714486" cy="12003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zh-CN" altLang="en-US" sz="2400" b="1" dirty="0">
                <a:solidFill>
                  <a:schemeClr val="bg1"/>
                </a:solidFill>
                <a:latin typeface="+mn-ea"/>
              </a:rPr>
              <a:t>对于</a:t>
            </a:r>
            <a:r>
              <a:rPr lang="en-US" altLang="zh-CN" sz="2400" b="1" dirty="0">
                <a:latin typeface="+mn-ea"/>
                <a:cs typeface="Times New Roman" panose="02020603050405020304" pitchFamily="18" charset="0"/>
              </a:rPr>
              <a:t>Worker</a:t>
            </a:r>
            <a:r>
              <a:rPr lang="en-US" altLang="zh-CN" sz="2400" b="1" baseline="-25000" dirty="0">
                <a:latin typeface="+mn-ea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solidFill>
                  <a:schemeClr val="bg1"/>
                </a:solidFill>
                <a:latin typeface="+mn-ea"/>
              </a:rPr>
              <a:t>，存在严格占优策略</a:t>
            </a:r>
            <a:r>
              <a:rPr lang="en-US" altLang="zh-CN" sz="2400" b="1" dirty="0">
                <a:solidFill>
                  <a:schemeClr val="bg1"/>
                </a:solidFill>
                <a:latin typeface="+mn-ea"/>
              </a:rPr>
              <a:t>T</a:t>
            </a:r>
            <a:r>
              <a:rPr lang="en-US" altLang="zh-CN" sz="2400" b="1" baseline="-25000" dirty="0">
                <a:solidFill>
                  <a:schemeClr val="bg1"/>
                </a:solidFill>
                <a:latin typeface="+mn-ea"/>
              </a:rPr>
              <a:t>1</a:t>
            </a:r>
            <a:r>
              <a:rPr lang="zh-CN" altLang="en-US" sz="2400" b="1" dirty="0">
                <a:latin typeface="+mn-ea"/>
                <a:cs typeface="Times New Roman" panose="02020603050405020304" pitchFamily="18" charset="0"/>
              </a:rPr>
              <a:t>；则</a:t>
            </a:r>
            <a:r>
              <a:rPr lang="en-US" altLang="zh-CN" sz="2400" b="1" dirty="0">
                <a:latin typeface="+mn-ea"/>
                <a:cs typeface="Times New Roman" panose="02020603050405020304" pitchFamily="18" charset="0"/>
              </a:rPr>
              <a:t>Worker</a:t>
            </a:r>
            <a:r>
              <a:rPr lang="en-US" altLang="zh-CN" sz="2400" b="1" baseline="-25000" dirty="0">
                <a:latin typeface="+mn-ea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+mn-ea"/>
                <a:cs typeface="Times New Roman" panose="02020603050405020304" pitchFamily="18" charset="0"/>
              </a:rPr>
              <a:t>选择</a:t>
            </a:r>
            <a:r>
              <a:rPr lang="en-US" altLang="zh-CN" sz="2400" b="1" dirty="0">
                <a:solidFill>
                  <a:schemeClr val="bg1"/>
                </a:solidFill>
                <a:latin typeface="+mn-ea"/>
              </a:rPr>
              <a:t>T</a:t>
            </a:r>
            <a:r>
              <a:rPr lang="en-US" altLang="zh-CN" sz="2400" b="1" baseline="-25000" dirty="0">
                <a:solidFill>
                  <a:schemeClr val="bg1"/>
                </a:solidFill>
                <a:latin typeface="+mn-ea"/>
              </a:rPr>
              <a:t>1</a:t>
            </a:r>
            <a:r>
              <a:rPr lang="zh-CN" altLang="en-US" sz="2400" b="1" dirty="0">
                <a:solidFill>
                  <a:schemeClr val="bg1"/>
                </a:solidFill>
                <a:latin typeface="+mn-ea"/>
              </a:rPr>
              <a:t>；</a:t>
            </a:r>
            <a:endParaRPr lang="en-US" altLang="zh-CN" sz="2400" b="1" dirty="0">
              <a:solidFill>
                <a:schemeClr val="bg1"/>
              </a:solidFill>
              <a:latin typeface="+mn-ea"/>
            </a:endParaRPr>
          </a:p>
          <a:p>
            <a:pPr marL="457200" indent="-457200">
              <a:buFontTx/>
              <a:buChar char="-"/>
            </a:pPr>
            <a:r>
              <a:rPr lang="en-US" altLang="zh-CN" sz="24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Worker</a:t>
            </a:r>
            <a:r>
              <a:rPr lang="en-US" altLang="zh-CN" sz="2400" b="1" baseline="-250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选择该策略的最佳应对</a:t>
            </a:r>
            <a:r>
              <a:rPr lang="en-US" altLang="zh-CN" sz="2400" b="1" dirty="0">
                <a:solidFill>
                  <a:schemeClr val="bg1"/>
                </a:solidFill>
                <a:latin typeface="+mn-ea"/>
              </a:rPr>
              <a:t>T</a:t>
            </a:r>
            <a:r>
              <a:rPr lang="en-US" altLang="zh-CN" sz="2400" b="1" baseline="-25000" dirty="0">
                <a:solidFill>
                  <a:schemeClr val="bg1"/>
                </a:solidFill>
                <a:latin typeface="+mn-ea"/>
              </a:rPr>
              <a:t>2.</a:t>
            </a:r>
            <a:endParaRPr lang="en-US" altLang="zh-CN" sz="2400" b="1" dirty="0">
              <a:latin typeface="+mn-ea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纳什均衡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47044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本框 3"/>
          <p:cNvSpPr txBox="1"/>
          <p:nvPr/>
        </p:nvSpPr>
        <p:spPr>
          <a:xfrm>
            <a:off x="539552" y="2132856"/>
            <a:ext cx="82443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两个参与人，选择的策略组为（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S, 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的最佳应对，且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同时为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的最佳应对，则称策略组（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S,T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）为纳什均衡。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3"/>
          <p:cNvSpPr txBox="1"/>
          <p:nvPr/>
        </p:nvSpPr>
        <p:spPr>
          <a:xfrm>
            <a:off x="574197" y="4221088"/>
            <a:ext cx="8244396" cy="156966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在纳什均衡状态，任意一方均没有动机去改变策略。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如果两人同时改变策略可能会更好，但单方面改变不会得到额外好处。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纳什均衡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47044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本框 3"/>
          <p:cNvSpPr txBox="1"/>
          <p:nvPr/>
        </p:nvSpPr>
        <p:spPr>
          <a:xfrm>
            <a:off x="5508104" y="3634571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该博弈的纳什均衡？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1403648" y="2708920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" name="文本框 3"/>
          <p:cNvSpPr txBox="1"/>
          <p:nvPr/>
        </p:nvSpPr>
        <p:spPr>
          <a:xfrm>
            <a:off x="3229451" y="2132856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17" name="文本框 3"/>
          <p:cNvSpPr txBox="1"/>
          <p:nvPr/>
        </p:nvSpPr>
        <p:spPr>
          <a:xfrm>
            <a:off x="3059832" y="5820072"/>
            <a:ext cx="3024336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均衡可能有多个吗？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519771" y="3368950"/>
            <a:ext cx="1152128" cy="708121"/>
          </a:xfrm>
          <a:prstGeom prst="rect">
            <a:avLst/>
          </a:prstGeom>
          <a:noFill/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3"/>
          <p:cNvSpPr txBox="1"/>
          <p:nvPr/>
        </p:nvSpPr>
        <p:spPr>
          <a:xfrm>
            <a:off x="467543" y="3789040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5" name="文本框 3"/>
          <p:cNvSpPr txBox="1"/>
          <p:nvPr/>
        </p:nvSpPr>
        <p:spPr>
          <a:xfrm>
            <a:off x="539552" y="1124744"/>
            <a:ext cx="824439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任务协调实例</a:t>
            </a: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</a:p>
          <a:p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现有两个任务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等待完成，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T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T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的报酬均为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任务均需要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共同参与才能完成；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存在两个工人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他们参与任务的耗费均为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任务报酬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耗费（任务报酬平均分配）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/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两人均仅有一次选择机会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</a:t>
            </a:r>
          </a:p>
          <a:p>
            <a:pPr marL="446405" indent="-446405"/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博弈论简介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博弈实例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文本框 3"/>
          <p:cNvSpPr txBox="1"/>
          <p:nvPr/>
        </p:nvSpPr>
        <p:spPr>
          <a:xfrm>
            <a:off x="468584" y="1880250"/>
            <a:ext cx="8567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厂商产品策略（</a:t>
            </a:r>
            <a:r>
              <a:rPr lang="en-US" altLang="zh-CN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BYD vs. Tesla</a:t>
            </a: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右箭头 8"/>
          <p:cNvSpPr/>
          <p:nvPr/>
        </p:nvSpPr>
        <p:spPr>
          <a:xfrm>
            <a:off x="3527884" y="3017251"/>
            <a:ext cx="504056" cy="1512168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/>
        </p:nvSpPr>
        <p:spPr>
          <a:xfrm>
            <a:off x="4031940" y="4678965"/>
            <a:ext cx="504056" cy="1512168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83" t="25100" r="17510" b="19861"/>
          <a:stretch>
            <a:fillRect/>
          </a:stretch>
        </p:blipFill>
        <p:spPr>
          <a:xfrm>
            <a:off x="1259632" y="3141260"/>
            <a:ext cx="1661274" cy="107982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937" y="5013181"/>
            <a:ext cx="1656184" cy="191624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3" r="14968"/>
          <a:stretch>
            <a:fillRect/>
          </a:stretch>
        </p:blipFill>
        <p:spPr>
          <a:xfrm>
            <a:off x="5076056" y="2704337"/>
            <a:ext cx="2664297" cy="1908762"/>
          </a:xfrm>
          <a:prstGeom prst="rect">
            <a:avLst/>
          </a:prstGeom>
        </p:spPr>
      </p:pic>
      <p:pic>
        <p:nvPicPr>
          <p:cNvPr id="2" name="内容占位符 1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83" t="25100" r="17510" b="19861"/>
          <a:stretch>
            <a:fillRect/>
          </a:stretch>
        </p:blipFill>
        <p:spPr>
          <a:xfrm>
            <a:off x="971550" y="4827270"/>
            <a:ext cx="1889760" cy="141795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55776" y="2837158"/>
          <a:ext cx="4968552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CN" sz="3200" b="1" baseline="-250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CN" sz="3200" b="1" baseline="-250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CN" sz="3200" b="1" baseline="-250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30,30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-20,-20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CN" sz="3200" b="1" baseline="-250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3200" b="1" dirty="0"/>
                        <a:t>-20,-20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30,30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本框 3"/>
          <p:cNvSpPr txBox="1"/>
          <p:nvPr/>
        </p:nvSpPr>
        <p:spPr>
          <a:xfrm>
            <a:off x="971600" y="3917278"/>
            <a:ext cx="1584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3"/>
          <p:cNvSpPr txBox="1"/>
          <p:nvPr/>
        </p:nvSpPr>
        <p:spPr>
          <a:xfrm>
            <a:off x="3995936" y="2222474"/>
            <a:ext cx="1702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Worker2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3"/>
          <p:cNvSpPr txBox="1"/>
          <p:nvPr/>
        </p:nvSpPr>
        <p:spPr>
          <a:xfrm>
            <a:off x="547935" y="2022419"/>
            <a:ext cx="1431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收益矩阵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多重均衡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协调博弈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47044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文本框 3"/>
          <p:cNvSpPr txBox="1"/>
          <p:nvPr/>
        </p:nvSpPr>
        <p:spPr>
          <a:xfrm>
            <a:off x="449802" y="4725144"/>
            <a:ext cx="82443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   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情侣两人，分别决策晚餐后的活动；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共有两种选择，逛商场、看球赛；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只要晚餐后两人在一起（均选择看球赛，或者逛商场），他们均很开心；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如果晚餐后两人不在一起（一人选择看球赛，一人选择逛商场），两人均会难过。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4340" name="Picture 4" descr="https://timgsa.baidu.com/timg?image&amp;quality=80&amp;size=b9999_10000&amp;sec=1494559683070&amp;di=4114d3dff9bfaf7d728006e5334df7b2&amp;imgtype=0&amp;src=http%3A%2F%2Fimg.pconline.com.cn%2Fimages%2Fupload%2Fupc%2Ftx%2Fphotoblog%2F1301%2F08%2Fc2%2F17223125_17223125_1357615992562_mthum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0410" y="3442906"/>
            <a:ext cx="2358522" cy="1477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https://timgsa.baidu.com/timg?image&amp;quality=80&amp;size=b9999_10000&amp;sec=1494559766311&amp;di=562cc27537b9111e18f56a69f589ff37&amp;imgtype=0&amp;src=http%3A%2F%2Fs15.sinaimg.cn%2Fmw690%2F001koZZYzy6S0cPWnV40e%2669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632" y="1797130"/>
            <a:ext cx="2356300" cy="1570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4" name="Picture 8" descr="https://timgsa.baidu.com/timg?image&amp;quality=80&amp;size=b9999_10000&amp;sec=1494559823411&amp;di=353f2b9f281c38245c7144e8af1232f5&amp;imgtype=0&amp;src=http%3A%2F%2Fwww.th7.cn%2Fd%2Ffile%2Fp%2F2016%2F07%2F31%2F20f7cfdbe96f7027434f6c60a5bd6d6f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7"/>
          <a:stretch>
            <a:fillRect/>
          </a:stretch>
        </p:blipFill>
        <p:spPr bwMode="auto">
          <a:xfrm>
            <a:off x="1259632" y="2204864"/>
            <a:ext cx="2754283" cy="190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右箭头 1"/>
          <p:cNvSpPr/>
          <p:nvPr/>
        </p:nvSpPr>
        <p:spPr>
          <a:xfrm>
            <a:off x="4572000" y="2420888"/>
            <a:ext cx="360040" cy="486449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右箭头 14"/>
          <p:cNvSpPr/>
          <p:nvPr/>
        </p:nvSpPr>
        <p:spPr>
          <a:xfrm>
            <a:off x="4572000" y="3662364"/>
            <a:ext cx="360040" cy="486449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多重均衡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协调博弈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47044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2555776" y="2687492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文本框 3"/>
          <p:cNvSpPr txBox="1"/>
          <p:nvPr/>
        </p:nvSpPr>
        <p:spPr>
          <a:xfrm>
            <a:off x="4381579" y="2111428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19" name="文本框 3"/>
          <p:cNvSpPr txBox="1"/>
          <p:nvPr/>
        </p:nvSpPr>
        <p:spPr>
          <a:xfrm>
            <a:off x="1403648" y="5229200"/>
            <a:ext cx="57606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存在两个纳什均衡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：（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a, a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）、（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b, b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9" name="文本框 3"/>
          <p:cNvSpPr txBox="1"/>
          <p:nvPr/>
        </p:nvSpPr>
        <p:spPr>
          <a:xfrm>
            <a:off x="547935" y="1872753"/>
            <a:ext cx="1431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收益矩阵</a:t>
            </a:r>
          </a:p>
        </p:txBody>
      </p:sp>
      <p:sp>
        <p:nvSpPr>
          <p:cNvPr id="12" name="文本框 3"/>
          <p:cNvSpPr txBox="1"/>
          <p:nvPr/>
        </p:nvSpPr>
        <p:spPr>
          <a:xfrm>
            <a:off x="1115616" y="5843265"/>
            <a:ext cx="727280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在这种博弈下，如何判断参与者的决策，可以通过局部影响。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14" name="Picture 8" descr="https://timgsa.baidu.com/timg?image&amp;quality=80&amp;size=b9999_10000&amp;sec=1494559823411&amp;di=353f2b9f281c38245c7144e8af1232f5&amp;imgtype=0&amp;src=http%3A%2F%2Fwww.th7.cn%2Fd%2Ffile%2Fp%2F2016%2F07%2F31%2F20f7cfdbe96f7027434f6c60a5bd6d6f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7"/>
          <a:stretch>
            <a:fillRect/>
          </a:stretch>
        </p:blipFill>
        <p:spPr bwMode="auto">
          <a:xfrm>
            <a:off x="7190726" y="4451547"/>
            <a:ext cx="1792101" cy="123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3"/>
          <p:cNvSpPr txBox="1"/>
          <p:nvPr/>
        </p:nvSpPr>
        <p:spPr>
          <a:xfrm>
            <a:off x="1619672" y="3737773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多重均衡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非对等协调博弈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47044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3"/>
          <p:cNvSpPr txBox="1"/>
          <p:nvPr/>
        </p:nvSpPr>
        <p:spPr>
          <a:xfrm>
            <a:off x="4165556" y="2002354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19" name="文本框 3"/>
          <p:cNvSpPr txBox="1"/>
          <p:nvPr/>
        </p:nvSpPr>
        <p:spPr>
          <a:xfrm>
            <a:off x="1062287" y="4725144"/>
            <a:ext cx="6912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同样存在两个纳什均衡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：（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a, a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				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b, b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2339752" y="2584068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3, 3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文本框 3"/>
          <p:cNvSpPr txBox="1"/>
          <p:nvPr/>
        </p:nvSpPr>
        <p:spPr>
          <a:xfrm>
            <a:off x="935595" y="5944269"/>
            <a:ext cx="727280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在这种博弈下，通常可以预期参与者会选择收益更高的纳什均衡点。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12" name="Picture 6" descr="https://timgsa.baidu.com/timg?image&amp;quality=80&amp;size=b9999_10000&amp;sec=1494559766311&amp;di=562cc27537b9111e18f56a69f589ff37&amp;imgtype=0&amp;src=http%3A%2F%2Fs15.sinaimg.cn%2Fmw690%2F001koZZYzy6S0cPWnV40e%2669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107" y="3944569"/>
            <a:ext cx="1438472" cy="958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https://timgsa.baidu.com/timg?image&amp;quality=80&amp;size=b9999_10000&amp;sec=1494559683070&amp;di=4114d3dff9bfaf7d728006e5334df7b2&amp;imgtype=0&amp;src=http%3A%2F%2Fimg.pconline.com.cn%2Fimages%2Fupload%2Fupc%2Ftx%2Fphotoblog%2F1301%2F08%2Fc2%2F17223125_17223125_1357615992562_mthumb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107" y="4984686"/>
            <a:ext cx="1438472" cy="90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右箭头 14"/>
          <p:cNvSpPr/>
          <p:nvPr/>
        </p:nvSpPr>
        <p:spPr>
          <a:xfrm>
            <a:off x="5940152" y="4595653"/>
            <a:ext cx="360040" cy="486449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右箭头 15"/>
          <p:cNvSpPr/>
          <p:nvPr/>
        </p:nvSpPr>
        <p:spPr>
          <a:xfrm>
            <a:off x="5940152" y="5140642"/>
            <a:ext cx="360040" cy="486449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3"/>
          <p:cNvSpPr txBox="1"/>
          <p:nvPr/>
        </p:nvSpPr>
        <p:spPr>
          <a:xfrm>
            <a:off x="1403648" y="3634349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0" grpId="0" animBg="1"/>
      <p:bldP spid="15" grpId="0" animBg="1"/>
      <p:bldP spid="1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多重均衡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非对等协调博弈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47044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3"/>
          <p:cNvSpPr txBox="1"/>
          <p:nvPr/>
        </p:nvSpPr>
        <p:spPr>
          <a:xfrm>
            <a:off x="4381579" y="2111428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对方</a:t>
            </a:r>
          </a:p>
        </p:txBody>
      </p:sp>
      <p:sp>
        <p:nvSpPr>
          <p:cNvPr id="19" name="文本框 3"/>
          <p:cNvSpPr txBox="1"/>
          <p:nvPr/>
        </p:nvSpPr>
        <p:spPr>
          <a:xfrm>
            <a:off x="827584" y="4968730"/>
            <a:ext cx="6912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同样存在两个纳什均衡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：（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a, a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）、（</a:t>
            </a: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b,b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2555775" y="2693142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a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i="1" dirty="0"/>
                        <a:t>b</a:t>
                      </a:r>
                      <a:endParaRPr lang="zh-CN" altLang="en-US" sz="3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文本框 3"/>
          <p:cNvSpPr txBox="1"/>
          <p:nvPr/>
        </p:nvSpPr>
        <p:spPr>
          <a:xfrm>
            <a:off x="1106498" y="5949280"/>
            <a:ext cx="727280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此时很难预测实际的均衡点，可以通过参与人决策偏好来预测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2" name="文本框 3"/>
          <p:cNvSpPr txBox="1"/>
          <p:nvPr/>
        </p:nvSpPr>
        <p:spPr>
          <a:xfrm>
            <a:off x="6407684" y="2669934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参与人在纳什均衡点的收益不相同</a:t>
            </a:r>
          </a:p>
        </p:txBody>
      </p:sp>
      <p:pic>
        <p:nvPicPr>
          <p:cNvPr id="14" name="Picture 6" descr="https://timgsa.baidu.com/timg?image&amp;quality=80&amp;size=b9999_10000&amp;sec=1494559766311&amp;di=562cc27537b9111e18f56a69f589ff37&amp;imgtype=0&amp;src=http%3A%2F%2Fs15.sinaimg.cn%2Fmw690%2F001koZZYzy6S0cPWnV40e%2669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580" y="3882212"/>
            <a:ext cx="1438472" cy="958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s://timgsa.baidu.com/timg?image&amp;quality=80&amp;size=b9999_10000&amp;sec=1494559683070&amp;di=4114d3dff9bfaf7d728006e5334df7b2&amp;imgtype=0&amp;src=http%3A%2F%2Fimg.pconline.com.cn%2Fimages%2Fupload%2Fupc%2Ftx%2Fphotoblog%2F1301%2F08%2Fc2%2F17223125_17223125_1357615992562_mthumb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580" y="4922329"/>
            <a:ext cx="1438472" cy="90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文本框 3"/>
          <p:cNvSpPr txBox="1"/>
          <p:nvPr/>
        </p:nvSpPr>
        <p:spPr>
          <a:xfrm>
            <a:off x="1620189" y="3709143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0" grpId="0" animBg="1"/>
      <p:bldP spid="1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多重均衡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经典实例之猎鹿博弈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47044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3"/>
          <p:cNvSpPr txBox="1"/>
          <p:nvPr/>
        </p:nvSpPr>
        <p:spPr>
          <a:xfrm>
            <a:off x="683568" y="3839620"/>
            <a:ext cx="122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猎人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3"/>
          <p:cNvSpPr txBox="1"/>
          <p:nvPr/>
        </p:nvSpPr>
        <p:spPr>
          <a:xfrm>
            <a:off x="3635896" y="2168113"/>
            <a:ext cx="1126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猎人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320027" y="5301208"/>
            <a:ext cx="6912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纳什均衡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：（猎鹿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猎鹿）、 （抓兔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抓兔）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907703" y="2765150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猎鹿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抓兔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猎鹿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10,10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0,4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抓兔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4,0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4, 4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032" name="Picture 8" descr="http://s6.sinaimg.cn/middle/471514f8gb40e8622e3c5&amp;69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71" t="23674" r="15759" b="8418"/>
          <a:stretch>
            <a:fillRect/>
          </a:stretch>
        </p:blipFill>
        <p:spPr bwMode="auto">
          <a:xfrm>
            <a:off x="6454639" y="1733067"/>
            <a:ext cx="1924668" cy="2111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images.quanjing.com/age_foto084/high/yd5-152147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908" y="3919508"/>
            <a:ext cx="2224943" cy="1483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多重均衡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经典实例之鹰鸽博弈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47044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3"/>
          <p:cNvSpPr txBox="1"/>
          <p:nvPr/>
        </p:nvSpPr>
        <p:spPr>
          <a:xfrm>
            <a:off x="460376" y="3839620"/>
            <a:ext cx="1447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3"/>
          <p:cNvSpPr txBox="1"/>
          <p:nvPr/>
        </p:nvSpPr>
        <p:spPr>
          <a:xfrm>
            <a:off x="3635896" y="2168113"/>
            <a:ext cx="144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320027" y="5301208"/>
            <a:ext cx="6912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纳什均衡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：（鸽派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鹰派）、（鹰派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鸽派）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907703" y="2765150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鹰派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鸽派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鹰派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-2,-2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2,0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鸽派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0,2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4098" name="Picture 2" descr="https://timgsa.baidu.com/timg?image&amp;quality=80&amp;size=b9999_10000&amp;sec=1585201995437&amp;di=f336f50f2c525119f773200931fff08e&amp;imgtype=0&amp;src=http%3A%2F%2Fwww.chinamgt.com%2Fimages%2Farticle%2Fa588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61"/>
          <a:stretch>
            <a:fillRect/>
          </a:stretch>
        </p:blipFill>
        <p:spPr bwMode="auto">
          <a:xfrm>
            <a:off x="6084168" y="1946981"/>
            <a:ext cx="2444747" cy="2885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博弈论基础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980728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基本思路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61093" y="151841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116891" y="1767747"/>
            <a:ext cx="4493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从策略的最佳应对关系进行分析</a:t>
            </a:r>
            <a:endParaRPr lang="zh-CN" altLang="en-US" sz="2400" dirty="0"/>
          </a:p>
        </p:txBody>
      </p:sp>
      <p:sp>
        <p:nvSpPr>
          <p:cNvPr id="10" name="左大括号 9"/>
          <p:cNvSpPr/>
          <p:nvPr/>
        </p:nvSpPr>
        <p:spPr>
          <a:xfrm rot="5400000">
            <a:off x="4075628" y="625251"/>
            <a:ext cx="576064" cy="4035451"/>
          </a:xfrm>
          <a:prstGeom prst="lef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472651" y="3047020"/>
            <a:ext cx="1746563" cy="7078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000" b="1" dirty="0"/>
              <a:t>双方均有占优策略</a:t>
            </a:r>
          </a:p>
        </p:txBody>
      </p:sp>
      <p:sp>
        <p:nvSpPr>
          <p:cNvPr id="17" name="矩形 16"/>
          <p:cNvSpPr/>
          <p:nvPr/>
        </p:nvSpPr>
        <p:spPr>
          <a:xfrm>
            <a:off x="3563888" y="3047020"/>
            <a:ext cx="1746563" cy="70788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000" b="1" dirty="0"/>
              <a:t>单方有占优</a:t>
            </a:r>
            <a:endParaRPr lang="en-US" altLang="zh-CN" sz="2000" b="1" dirty="0"/>
          </a:p>
          <a:p>
            <a:pPr algn="ctr"/>
            <a:r>
              <a:rPr lang="zh-CN" altLang="en-US" sz="2000" b="1" dirty="0"/>
              <a:t>策略</a:t>
            </a:r>
          </a:p>
        </p:txBody>
      </p:sp>
      <p:sp>
        <p:nvSpPr>
          <p:cNvPr id="20" name="矩形 19"/>
          <p:cNvSpPr/>
          <p:nvPr/>
        </p:nvSpPr>
        <p:spPr>
          <a:xfrm>
            <a:off x="5724128" y="3035417"/>
            <a:ext cx="1555879" cy="70788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000" b="1" dirty="0"/>
              <a:t>双方均无占优策略</a:t>
            </a: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2345934" y="3789040"/>
            <a:ext cx="0" cy="64807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472652" y="4501569"/>
            <a:ext cx="174656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2000" b="1" dirty="0"/>
              <a:t>均采用占优策略 </a:t>
            </a:r>
            <a:endParaRPr lang="en-US" altLang="zh-CN" sz="2000" b="1" dirty="0"/>
          </a:p>
          <a:p>
            <a:r>
              <a:rPr lang="zh-CN" altLang="en-US" sz="2000" b="1" dirty="0"/>
              <a:t>例：囚徒困境</a:t>
            </a:r>
          </a:p>
        </p:txBody>
      </p:sp>
      <p:sp>
        <p:nvSpPr>
          <p:cNvPr id="22" name="矩形 21"/>
          <p:cNvSpPr/>
          <p:nvPr/>
        </p:nvSpPr>
        <p:spPr>
          <a:xfrm>
            <a:off x="3563888" y="4514344"/>
            <a:ext cx="1746563" cy="193899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2000" b="1" dirty="0"/>
              <a:t>一方采用占优策略；</a:t>
            </a:r>
            <a:endParaRPr lang="en-US" altLang="zh-CN" sz="2000" b="1" dirty="0"/>
          </a:p>
          <a:p>
            <a:r>
              <a:rPr lang="zh-CN" altLang="en-US" sz="2000" b="1" dirty="0"/>
              <a:t>另一方采用最佳应对策略 </a:t>
            </a:r>
            <a:endParaRPr lang="en-US" altLang="zh-CN" sz="2000" b="1" dirty="0"/>
          </a:p>
          <a:p>
            <a:r>
              <a:rPr lang="zh-CN" altLang="en-US" sz="2000" b="1" dirty="0"/>
              <a:t>例：厂商产品策略制定</a:t>
            </a:r>
          </a:p>
        </p:txBody>
      </p:sp>
      <p:cxnSp>
        <p:nvCxnSpPr>
          <p:cNvPr id="23" name="直接箭头连接符 22"/>
          <p:cNvCxnSpPr/>
          <p:nvPr/>
        </p:nvCxnSpPr>
        <p:spPr>
          <a:xfrm>
            <a:off x="4389759" y="3789040"/>
            <a:ext cx="0" cy="64807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6559927" y="3789040"/>
            <a:ext cx="0" cy="64807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5791975" y="4521314"/>
            <a:ext cx="1416024" cy="70788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000" b="1" dirty="0"/>
              <a:t>寻找</a:t>
            </a:r>
            <a:endParaRPr lang="en-US" altLang="zh-CN" sz="2000" b="1" dirty="0"/>
          </a:p>
          <a:p>
            <a:pPr algn="ctr"/>
            <a:r>
              <a:rPr lang="zh-CN" altLang="en-US" sz="2000" b="1" dirty="0"/>
              <a:t>纳什均衡</a:t>
            </a:r>
          </a:p>
        </p:txBody>
      </p:sp>
      <p:cxnSp>
        <p:nvCxnSpPr>
          <p:cNvPr id="2054" name="直接连接符 2053"/>
          <p:cNvCxnSpPr/>
          <p:nvPr/>
        </p:nvCxnSpPr>
        <p:spPr>
          <a:xfrm>
            <a:off x="4363660" y="2529865"/>
            <a:ext cx="0" cy="4011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 animBg="1"/>
      <p:bldP spid="21" grpId="0" animBg="1"/>
      <p:bldP spid="22" grpId="0" animBg="1"/>
      <p:bldP spid="25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零和博弈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零和博弈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61093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文本框 3"/>
          <p:cNvSpPr txBox="1"/>
          <p:nvPr/>
        </p:nvSpPr>
        <p:spPr>
          <a:xfrm>
            <a:off x="683568" y="2839576"/>
            <a:ext cx="2907862" cy="267765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掷硬币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两个参与人，两人同时掷硬币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如果硬币同面，甲获胜；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如果硬币不同面，乙获胜。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文本框 3"/>
          <p:cNvSpPr txBox="1"/>
          <p:nvPr/>
        </p:nvSpPr>
        <p:spPr>
          <a:xfrm>
            <a:off x="608059" y="1743199"/>
            <a:ext cx="85724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参与人收益和为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0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，一方获益造成另一方损失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30" name="文本框 3"/>
          <p:cNvSpPr txBox="1"/>
          <p:nvPr/>
        </p:nvSpPr>
        <p:spPr>
          <a:xfrm>
            <a:off x="4355976" y="4452435"/>
            <a:ext cx="5832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</a:t>
            </a:r>
          </a:p>
        </p:txBody>
      </p:sp>
      <p:sp>
        <p:nvSpPr>
          <p:cNvPr id="32" name="文本框 3"/>
          <p:cNvSpPr txBox="1"/>
          <p:nvPr/>
        </p:nvSpPr>
        <p:spPr>
          <a:xfrm>
            <a:off x="7002530" y="2780928"/>
            <a:ext cx="576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</a:t>
            </a:r>
          </a:p>
        </p:txBody>
      </p:sp>
      <p:graphicFrame>
        <p:nvGraphicFramePr>
          <p:cNvPr id="33" name="表格 32"/>
          <p:cNvGraphicFramePr>
            <a:graphicFrameLocks noGrp="1"/>
          </p:cNvGraphicFramePr>
          <p:nvPr/>
        </p:nvGraphicFramePr>
        <p:xfrm>
          <a:off x="5058315" y="3377965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正面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反面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正面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i="0" dirty="0"/>
                        <a:t>反面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4" name="矩形 33"/>
          <p:cNvSpPr/>
          <p:nvPr/>
        </p:nvSpPr>
        <p:spPr>
          <a:xfrm>
            <a:off x="5148064" y="6067652"/>
            <a:ext cx="1723549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纳什均衡？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0" grpId="0"/>
      <p:bldP spid="32" grpId="0"/>
      <p:bldP spid="3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零和博弈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零和博弈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12775" y="1700808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39552" y="2001880"/>
            <a:ext cx="50577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警察与小偷：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校园有两个人群聚集区，图书馆与食堂；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两者均存在两种策略：去图书馆、去食堂；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3"/>
          <p:cNvSpPr txBox="1"/>
          <p:nvPr/>
        </p:nvSpPr>
        <p:spPr>
          <a:xfrm>
            <a:off x="3916256" y="5226006"/>
            <a:ext cx="1033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</a:p>
        </p:txBody>
      </p:sp>
      <p:sp>
        <p:nvSpPr>
          <p:cNvPr id="12" name="文本框 3"/>
          <p:cNvSpPr txBox="1"/>
          <p:nvPr/>
        </p:nvSpPr>
        <p:spPr>
          <a:xfrm>
            <a:off x="6948262" y="3552043"/>
            <a:ext cx="1080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小偷</a:t>
            </a:r>
          </a:p>
        </p:txBody>
      </p:sp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5004048" y="4149080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5" y="3284984"/>
            <a:ext cx="2393274" cy="239327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62" t="18257" r="13070" b="2432"/>
          <a:stretch>
            <a:fillRect/>
          </a:stretch>
        </p:blipFill>
        <p:spPr>
          <a:xfrm>
            <a:off x="1434944" y="4654563"/>
            <a:ext cx="2361145" cy="18192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博弈论简介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博弈实例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文本框 3"/>
          <p:cNvSpPr txBox="1"/>
          <p:nvPr/>
        </p:nvSpPr>
        <p:spPr>
          <a:xfrm>
            <a:off x="468584" y="1880250"/>
            <a:ext cx="85679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宿舍卫生</a:t>
            </a: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794139"/>
            <a:ext cx="3515209" cy="263640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785880"/>
            <a:ext cx="3538663" cy="2640793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零和博弈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零和博弈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12775" y="1700808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39552" y="2001880"/>
            <a:ext cx="50577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警察与小偷：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校园有两个人群聚集区，图书馆与食堂；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两者均存在两种策略：去图书馆、去食堂；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3"/>
          <p:cNvSpPr txBox="1"/>
          <p:nvPr/>
        </p:nvSpPr>
        <p:spPr>
          <a:xfrm>
            <a:off x="323528" y="5226006"/>
            <a:ext cx="1033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</a:p>
        </p:txBody>
      </p:sp>
      <p:sp>
        <p:nvSpPr>
          <p:cNvPr id="12" name="文本框 3"/>
          <p:cNvSpPr txBox="1"/>
          <p:nvPr/>
        </p:nvSpPr>
        <p:spPr>
          <a:xfrm>
            <a:off x="3355534" y="3552043"/>
            <a:ext cx="1080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小偷</a:t>
            </a:r>
          </a:p>
        </p:txBody>
      </p:sp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1411320" y="4149080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矩形 13"/>
          <p:cNvSpPr/>
          <p:nvPr/>
        </p:nvSpPr>
        <p:spPr>
          <a:xfrm>
            <a:off x="5436096" y="4304061"/>
            <a:ext cx="1723549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纳什均衡？</a:t>
            </a:r>
          </a:p>
        </p:txBody>
      </p:sp>
      <p:sp>
        <p:nvSpPr>
          <p:cNvPr id="15" name="矩形 14"/>
          <p:cNvSpPr/>
          <p:nvPr/>
        </p:nvSpPr>
        <p:spPr>
          <a:xfrm>
            <a:off x="5436096" y="5518393"/>
            <a:ext cx="3262432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不存在纯策略纳什均衡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 animBg="1"/>
      <p:bldP spid="15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纯策略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12775" y="1700808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文本框 3"/>
          <p:cNvSpPr txBox="1"/>
          <p:nvPr/>
        </p:nvSpPr>
        <p:spPr>
          <a:xfrm>
            <a:off x="343637" y="3767617"/>
            <a:ext cx="1033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</a:p>
        </p:txBody>
      </p:sp>
      <p:sp>
        <p:nvSpPr>
          <p:cNvPr id="12" name="文本框 3"/>
          <p:cNvSpPr txBox="1"/>
          <p:nvPr/>
        </p:nvSpPr>
        <p:spPr>
          <a:xfrm>
            <a:off x="3375643" y="2093654"/>
            <a:ext cx="1080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小偷</a:t>
            </a:r>
          </a:p>
        </p:txBody>
      </p:sp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1431429" y="2690691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" name="矩形 14"/>
          <p:cNvSpPr/>
          <p:nvPr/>
        </p:nvSpPr>
        <p:spPr>
          <a:xfrm>
            <a:off x="5364088" y="2564904"/>
            <a:ext cx="2920200" cy="83099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纯策略：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去图书馆、去食堂；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364088" y="3875794"/>
            <a:ext cx="2920200" cy="120032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50%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去图书馆、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50%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去食堂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 animBg="1"/>
      <p:bldP spid="1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零和博弈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12775" y="1700808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3"/>
          <p:cNvSpPr txBox="1"/>
          <p:nvPr/>
        </p:nvSpPr>
        <p:spPr>
          <a:xfrm>
            <a:off x="529545" y="3501008"/>
            <a:ext cx="8084909" cy="12003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参与人甲以一定概率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，以概率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参与人乙以一定概率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，以概率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1-q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539552" y="5371404"/>
            <a:ext cx="3847009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参与人的各策略概率和为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539552" y="1999944"/>
            <a:ext cx="7992888" cy="83099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参与人将以一定的概率进行策略的选择，每种概率选择对应一种混合策略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混合策略的预期收益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61093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文本框 3"/>
          <p:cNvSpPr txBox="1"/>
          <p:nvPr/>
        </p:nvSpPr>
        <p:spPr>
          <a:xfrm>
            <a:off x="661093" y="2060848"/>
            <a:ext cx="7943354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参与人甲以一定概率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，以概率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9" name="文本框 3"/>
          <p:cNvSpPr txBox="1"/>
          <p:nvPr/>
        </p:nvSpPr>
        <p:spPr>
          <a:xfrm>
            <a:off x="467544" y="4110171"/>
            <a:ext cx="3240360" cy="83099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那么当参与人乙采取纯策略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时，其预期收益：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5" name="下箭头 4"/>
          <p:cNvSpPr/>
          <p:nvPr/>
        </p:nvSpPr>
        <p:spPr>
          <a:xfrm>
            <a:off x="3581630" y="3140968"/>
            <a:ext cx="2160240" cy="3547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"/>
          <p:cNvSpPr txBox="1"/>
          <p:nvPr/>
        </p:nvSpPr>
        <p:spPr>
          <a:xfrm>
            <a:off x="755576" y="5949280"/>
            <a:ext cx="7344816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E_payoff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S)= 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*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(S, S)+(1-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)*payoff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(T, S)</a:t>
            </a:r>
          </a:p>
        </p:txBody>
      </p:sp>
      <p:sp>
        <p:nvSpPr>
          <p:cNvPr id="13" name="文本框 3"/>
          <p:cNvSpPr txBox="1"/>
          <p:nvPr/>
        </p:nvSpPr>
        <p:spPr>
          <a:xfrm>
            <a:off x="4572000" y="4686281"/>
            <a:ext cx="583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7164286" y="3021074"/>
            <a:ext cx="5040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5220072" y="3618112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S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T</a:t>
                      </a:r>
                      <a:endParaRPr lang="zh-CN" altLang="en-US" sz="2400" b="1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S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T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animBg="1"/>
      <p:bldP spid="12" grpId="0" animBg="1"/>
      <p:bldP spid="13" grpId="0"/>
      <p:bldP spid="1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混合策略的预期收益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61093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文本框 3"/>
          <p:cNvSpPr txBox="1"/>
          <p:nvPr/>
        </p:nvSpPr>
        <p:spPr>
          <a:xfrm>
            <a:off x="661093" y="2060848"/>
            <a:ext cx="8015363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参与人甲以一定概率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，以概率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5" name="下箭头 4"/>
          <p:cNvSpPr/>
          <p:nvPr/>
        </p:nvSpPr>
        <p:spPr>
          <a:xfrm>
            <a:off x="3581630" y="3140968"/>
            <a:ext cx="2160240" cy="3547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3"/>
          <p:cNvSpPr txBox="1"/>
          <p:nvPr/>
        </p:nvSpPr>
        <p:spPr>
          <a:xfrm>
            <a:off x="4572000" y="4686281"/>
            <a:ext cx="583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7164286" y="3021074"/>
            <a:ext cx="5040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5220072" y="3618112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S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T</a:t>
                      </a:r>
                      <a:endParaRPr lang="zh-CN" altLang="en-US" sz="2400" b="1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S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T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" name="文本框 3"/>
          <p:cNvSpPr txBox="1"/>
          <p:nvPr/>
        </p:nvSpPr>
        <p:spPr>
          <a:xfrm>
            <a:off x="548236" y="4084030"/>
            <a:ext cx="3406851" cy="83099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那么当参与人乙采取纯策略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时，其预期收益：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8" name="文本框 3"/>
          <p:cNvSpPr txBox="1"/>
          <p:nvPr/>
        </p:nvSpPr>
        <p:spPr>
          <a:xfrm>
            <a:off x="787805" y="5939036"/>
            <a:ext cx="7312587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E_payoff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T)= 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*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(S, T)+(1-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)*payoff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(T, T)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/>
      <p:bldP spid="14" grpId="0"/>
      <p:bldP spid="16" grpId="0" animBg="1"/>
      <p:bldP spid="1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混合策略的预期收益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61093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文本框 3"/>
          <p:cNvSpPr txBox="1"/>
          <p:nvPr/>
        </p:nvSpPr>
        <p:spPr>
          <a:xfrm>
            <a:off x="661093" y="2060848"/>
            <a:ext cx="8231387" cy="83099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参与人甲以一定概率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，以概率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参与人乙以一定概率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，以概率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1-q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T</a:t>
            </a:r>
          </a:p>
        </p:txBody>
      </p:sp>
      <p:sp>
        <p:nvSpPr>
          <p:cNvPr id="5" name="下箭头 4"/>
          <p:cNvSpPr/>
          <p:nvPr/>
        </p:nvSpPr>
        <p:spPr>
          <a:xfrm>
            <a:off x="3581630" y="3140968"/>
            <a:ext cx="2160240" cy="3547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3"/>
          <p:cNvSpPr txBox="1"/>
          <p:nvPr/>
        </p:nvSpPr>
        <p:spPr>
          <a:xfrm>
            <a:off x="4572000" y="4686281"/>
            <a:ext cx="583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7164286" y="3021074"/>
            <a:ext cx="5040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5220072" y="3618112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S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T</a:t>
                      </a:r>
                      <a:endParaRPr lang="zh-CN" altLang="en-US" sz="2400" b="1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S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T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" name="文本框 3"/>
          <p:cNvSpPr txBox="1"/>
          <p:nvPr/>
        </p:nvSpPr>
        <p:spPr>
          <a:xfrm>
            <a:off x="612775" y="4695155"/>
            <a:ext cx="3406851" cy="83099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那么参与人乙的预期收益：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8" name="文本框 3"/>
          <p:cNvSpPr txBox="1"/>
          <p:nvPr/>
        </p:nvSpPr>
        <p:spPr>
          <a:xfrm>
            <a:off x="382073" y="6115357"/>
            <a:ext cx="8559354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E_payoff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)= 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zh-CN" altLang="en-US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*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E_payoff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S)+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）*</a:t>
            </a: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E_payoff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T)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混合策略纳什均衡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61093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本框 3"/>
          <p:cNvSpPr txBox="1"/>
          <p:nvPr/>
        </p:nvSpPr>
        <p:spPr>
          <a:xfrm>
            <a:off x="612774" y="1927741"/>
            <a:ext cx="7856999" cy="83099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参与人甲以一定概率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，以概率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参与人乙以一定概率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，以概率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1-q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采取策略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3" name="文本框 3"/>
          <p:cNvSpPr txBox="1"/>
          <p:nvPr/>
        </p:nvSpPr>
        <p:spPr>
          <a:xfrm>
            <a:off x="612775" y="4653136"/>
            <a:ext cx="7856999" cy="193899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混合策略纳什均衡：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博弈参与人甲采用混合策略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为参与人乙采用混合策略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的最佳应对；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博弈参与人乙采用混合策略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为参与人甲采用混合策略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的最佳应对；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0" name="文本框 3"/>
          <p:cNvSpPr txBox="1"/>
          <p:nvPr/>
        </p:nvSpPr>
        <p:spPr>
          <a:xfrm>
            <a:off x="612774" y="2924944"/>
            <a:ext cx="7856999" cy="156966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纳什均衡存在性定理：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具有有限参与者和有限纯策略的博弈一定存在纳什均衡（包含混合策略均衡）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混合策略纳什均衡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61093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3"/>
          <p:cNvSpPr txBox="1"/>
          <p:nvPr/>
        </p:nvSpPr>
        <p:spPr>
          <a:xfrm>
            <a:off x="594114" y="3413701"/>
            <a:ext cx="7856999" cy="156966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求解混合策略纳什均衡：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）混合策略纳什均衡点的收益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=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其包含的纯策略的收益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）混合策略包含纯策略的收益相等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0" name="文本框 3"/>
          <p:cNvSpPr txBox="1"/>
          <p:nvPr/>
        </p:nvSpPr>
        <p:spPr>
          <a:xfrm>
            <a:off x="612775" y="2010331"/>
            <a:ext cx="7744869" cy="12003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纳什均衡：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Tx/>
              <a:buChar char="-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策略互为最佳应对；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Tx/>
              <a:buChar char="-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单方无法改变策略而获得更高的收益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1" name="文本框 3"/>
          <p:cNvSpPr txBox="1"/>
          <p:nvPr/>
        </p:nvSpPr>
        <p:spPr>
          <a:xfrm>
            <a:off x="812801" y="5186402"/>
            <a:ext cx="7344816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E_payoff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S)= 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*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(S, S)+(1-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)*payoff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(T, S)</a:t>
            </a:r>
          </a:p>
        </p:txBody>
      </p:sp>
      <p:sp>
        <p:nvSpPr>
          <p:cNvPr id="14" name="文本框 3"/>
          <p:cNvSpPr txBox="1"/>
          <p:nvPr/>
        </p:nvSpPr>
        <p:spPr>
          <a:xfrm>
            <a:off x="812802" y="5762466"/>
            <a:ext cx="7344816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E_payoff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T)= 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*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(S, T)+(1-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)*payoff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(T, T)</a:t>
            </a:r>
          </a:p>
        </p:txBody>
      </p:sp>
      <p:sp>
        <p:nvSpPr>
          <p:cNvPr id="15" name="文本框 3"/>
          <p:cNvSpPr txBox="1"/>
          <p:nvPr/>
        </p:nvSpPr>
        <p:spPr>
          <a:xfrm>
            <a:off x="2123728" y="6316947"/>
            <a:ext cx="4566369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E_payoff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S)=</a:t>
            </a: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E_payoff</a:t>
            </a:r>
            <a:r>
              <a:rPr lang="zh-CN" altLang="en-US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乙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, T)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1" grpId="0" animBg="1"/>
      <p:bldP spid="14" grpId="0" animBg="1"/>
      <p:bldP spid="15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混合策略纳什均衡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求解实例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83568" y="1662426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本框 3"/>
          <p:cNvSpPr txBox="1"/>
          <p:nvPr/>
        </p:nvSpPr>
        <p:spPr>
          <a:xfrm>
            <a:off x="971600" y="3626052"/>
            <a:ext cx="1033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</a:p>
        </p:txBody>
      </p:sp>
      <p:sp>
        <p:nvSpPr>
          <p:cNvPr id="15" name="文本框 3"/>
          <p:cNvSpPr txBox="1"/>
          <p:nvPr/>
        </p:nvSpPr>
        <p:spPr>
          <a:xfrm>
            <a:off x="4003606" y="1952089"/>
            <a:ext cx="1080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小偷</a:t>
            </a:r>
          </a:p>
        </p:txBody>
      </p: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2059392" y="2549126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文本框 3"/>
          <p:cNvSpPr txBox="1"/>
          <p:nvPr/>
        </p:nvSpPr>
        <p:spPr>
          <a:xfrm>
            <a:off x="5868144" y="2348880"/>
            <a:ext cx="3024336" cy="1015663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警察采用混合策略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</a:p>
          <a:p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-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以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的概率去图书馆巡逻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-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以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1-p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的概率去食堂巡逻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5866063" y="3652118"/>
            <a:ext cx="3024336" cy="1015663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小偷采用混合策略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</a:p>
          <a:p>
            <a:pPr marL="285750" indent="-285750">
              <a:buFontTx/>
              <a:buChar char="-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以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的概率去图书馆偷窃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以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1-q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的概率去食堂偷窃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88109" y="5445224"/>
            <a:ext cx="6828307" cy="7694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利用以下结论：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混合策略纳什均衡中，混合策略所包含的纯策略的收益相等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文本框 3"/>
          <p:cNvSpPr txBox="1"/>
          <p:nvPr/>
        </p:nvSpPr>
        <p:spPr>
          <a:xfrm>
            <a:off x="683568" y="2510675"/>
            <a:ext cx="1033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</a:p>
        </p:txBody>
      </p:sp>
      <p:sp>
        <p:nvSpPr>
          <p:cNvPr id="15" name="文本框 3"/>
          <p:cNvSpPr txBox="1"/>
          <p:nvPr/>
        </p:nvSpPr>
        <p:spPr>
          <a:xfrm>
            <a:off x="3715574" y="836712"/>
            <a:ext cx="1080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小偷</a:t>
            </a:r>
          </a:p>
        </p:txBody>
      </p: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1771360" y="1433749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文本框 3"/>
          <p:cNvSpPr txBox="1"/>
          <p:nvPr/>
        </p:nvSpPr>
        <p:spPr>
          <a:xfrm>
            <a:off x="5364088" y="2097599"/>
            <a:ext cx="432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文本框 3"/>
          <p:cNvSpPr txBox="1"/>
          <p:nvPr/>
        </p:nvSpPr>
        <p:spPr>
          <a:xfrm>
            <a:off x="5292080" y="2817679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1-p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3"/>
          <p:cNvSpPr txBox="1"/>
          <p:nvPr/>
        </p:nvSpPr>
        <p:spPr>
          <a:xfrm>
            <a:off x="3283526" y="3420261"/>
            <a:ext cx="432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255635" y="3465751"/>
            <a:ext cx="776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1-q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3"/>
          <p:cNvSpPr txBox="1"/>
          <p:nvPr/>
        </p:nvSpPr>
        <p:spPr>
          <a:xfrm>
            <a:off x="568684" y="4491447"/>
            <a:ext cx="8539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r>
              <a:rPr lang="zh-CN" altLang="en-US" sz="28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（图书馆，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=q*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+(1-q)*(-1)=2q-1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3"/>
          <p:cNvSpPr txBox="1"/>
          <p:nvPr/>
        </p:nvSpPr>
        <p:spPr>
          <a:xfrm>
            <a:off x="432891" y="5179502"/>
            <a:ext cx="8539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r>
              <a:rPr lang="zh-CN" altLang="en-US" sz="28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（食堂，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=q*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-1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+(1-q)*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=1-2q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608513" y="5950105"/>
            <a:ext cx="23256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2q-1=1-2q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715132" y="5885445"/>
            <a:ext cx="784418" cy="64724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3"/>
          <p:cNvSpPr txBox="1"/>
          <p:nvPr/>
        </p:nvSpPr>
        <p:spPr>
          <a:xfrm>
            <a:off x="3739580" y="5935281"/>
            <a:ext cx="1120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q=0.5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0" grpId="0"/>
      <p:bldP spid="21" grpId="0"/>
      <p:bldP spid="22" grpId="0"/>
      <p:bldP spid="24" grpId="0"/>
      <p:bldP spid="18" grpId="0"/>
      <p:bldP spid="19" grpId="0"/>
      <p:bldP spid="8" grpId="0" animBg="1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博弈论简介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博弈实例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文本框 3"/>
          <p:cNvSpPr txBox="1"/>
          <p:nvPr/>
        </p:nvSpPr>
        <p:spPr>
          <a:xfrm>
            <a:off x="468584" y="1880250"/>
            <a:ext cx="8567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团队合作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785880"/>
            <a:ext cx="4680520" cy="311892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376" y="3120976"/>
            <a:ext cx="4359710" cy="2952328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文本框 3"/>
          <p:cNvSpPr txBox="1"/>
          <p:nvPr/>
        </p:nvSpPr>
        <p:spPr>
          <a:xfrm>
            <a:off x="683568" y="2510675"/>
            <a:ext cx="1033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</a:p>
        </p:txBody>
      </p:sp>
      <p:sp>
        <p:nvSpPr>
          <p:cNvPr id="15" name="文本框 3"/>
          <p:cNvSpPr txBox="1"/>
          <p:nvPr/>
        </p:nvSpPr>
        <p:spPr>
          <a:xfrm>
            <a:off x="3715574" y="836712"/>
            <a:ext cx="1080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小偷</a:t>
            </a:r>
          </a:p>
        </p:txBody>
      </p: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1771360" y="1433749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图书馆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食堂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-1,1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1,-1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文本框 3"/>
          <p:cNvSpPr txBox="1"/>
          <p:nvPr/>
        </p:nvSpPr>
        <p:spPr>
          <a:xfrm>
            <a:off x="5364088" y="2097599"/>
            <a:ext cx="432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文本框 3"/>
          <p:cNvSpPr txBox="1"/>
          <p:nvPr/>
        </p:nvSpPr>
        <p:spPr>
          <a:xfrm>
            <a:off x="5292080" y="2817679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1-p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3"/>
          <p:cNvSpPr txBox="1"/>
          <p:nvPr/>
        </p:nvSpPr>
        <p:spPr>
          <a:xfrm>
            <a:off x="3283526" y="3420261"/>
            <a:ext cx="432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255635" y="3465751"/>
            <a:ext cx="776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1-q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3"/>
          <p:cNvSpPr txBox="1"/>
          <p:nvPr/>
        </p:nvSpPr>
        <p:spPr>
          <a:xfrm>
            <a:off x="395536" y="5157192"/>
            <a:ext cx="8539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r>
              <a:rPr lang="zh-CN" altLang="en-US" sz="28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（图书馆，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=2q-1=0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3"/>
          <p:cNvSpPr txBox="1"/>
          <p:nvPr/>
        </p:nvSpPr>
        <p:spPr>
          <a:xfrm>
            <a:off x="395536" y="5854191"/>
            <a:ext cx="8539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Payoff</a:t>
            </a:r>
            <a:r>
              <a:rPr lang="zh-CN" altLang="en-US" sz="28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警察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（食堂，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=1-2q=0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文本框 3"/>
          <p:cNvSpPr txBox="1"/>
          <p:nvPr/>
        </p:nvSpPr>
        <p:spPr>
          <a:xfrm>
            <a:off x="6228184" y="1899989"/>
            <a:ext cx="28752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混合策略纳什均衡：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p=0.5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q=0.5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6" name="文本框 3"/>
          <p:cNvSpPr txBox="1"/>
          <p:nvPr/>
        </p:nvSpPr>
        <p:spPr>
          <a:xfrm>
            <a:off x="368357" y="4277534"/>
            <a:ext cx="8020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验证纯策略所得收益是否等于混合策略收益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8" grpId="0"/>
      <p:bldP spid="26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908720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混合策略纳什均衡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求解实例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625367" y="1544005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文本框 3"/>
          <p:cNvSpPr txBox="1"/>
          <p:nvPr/>
        </p:nvSpPr>
        <p:spPr>
          <a:xfrm>
            <a:off x="539552" y="1700808"/>
            <a:ext cx="3003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点球博弈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7" r="11223"/>
          <a:stretch>
            <a:fillRect/>
          </a:stretch>
        </p:blipFill>
        <p:spPr>
          <a:xfrm>
            <a:off x="6293931" y="3203972"/>
            <a:ext cx="2724588" cy="1724585"/>
          </a:xfrm>
          <a:prstGeom prst="rect">
            <a:avLst/>
          </a:prstGeom>
        </p:spPr>
      </p:pic>
      <p:sp>
        <p:nvSpPr>
          <p:cNvPr id="13" name="文本框 3"/>
          <p:cNvSpPr txBox="1"/>
          <p:nvPr/>
        </p:nvSpPr>
        <p:spPr>
          <a:xfrm>
            <a:off x="3543201" y="1812874"/>
            <a:ext cx="1290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23/60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3"/>
          <p:cNvSpPr txBox="1"/>
          <p:nvPr/>
        </p:nvSpPr>
        <p:spPr>
          <a:xfrm>
            <a:off x="4661750" y="1841832"/>
            <a:ext cx="2746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5/12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1535453" y="3269206"/>
          <a:ext cx="4680519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601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01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01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0.58,-0.58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0.95,-0.95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0.93,-0.93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0.70,-0.70</a:t>
                      </a:r>
                      <a:endParaRPr lang="zh-CN" alt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矩形 7"/>
          <p:cNvSpPr/>
          <p:nvPr/>
        </p:nvSpPr>
        <p:spPr>
          <a:xfrm>
            <a:off x="2483768" y="2706181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守门员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95761" y="3355127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罚点球队员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混合策略纳什均衡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求解实例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文本框 3"/>
          <p:cNvSpPr txBox="1"/>
          <p:nvPr/>
        </p:nvSpPr>
        <p:spPr>
          <a:xfrm>
            <a:off x="539552" y="1988840"/>
            <a:ext cx="3003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石头剪刀布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文本框 3"/>
          <p:cNvSpPr txBox="1"/>
          <p:nvPr/>
        </p:nvSpPr>
        <p:spPr>
          <a:xfrm>
            <a:off x="3175377" y="4790103"/>
            <a:ext cx="960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</a:t>
            </a:r>
          </a:p>
        </p:txBody>
      </p:sp>
      <p:sp>
        <p:nvSpPr>
          <p:cNvPr id="13" name="文本框 3"/>
          <p:cNvSpPr txBox="1"/>
          <p:nvPr/>
        </p:nvSpPr>
        <p:spPr>
          <a:xfrm>
            <a:off x="6804248" y="1989986"/>
            <a:ext cx="914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4139952" y="2629863"/>
          <a:ext cx="4824536" cy="40324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61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61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61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6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08112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石头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剪刀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11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石头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0, 0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811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剪刀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3200" b="1" dirty="0"/>
                        <a:t>-1, 1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0, 0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811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3200" b="1" dirty="0"/>
                        <a:t>1, 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3200" b="1" dirty="0"/>
                        <a:t>-1, 1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3200" b="1" dirty="0"/>
                        <a:t>0, 0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814005"/>
            <a:ext cx="2867402" cy="135604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0" t="6690" r="18101" b="6704"/>
          <a:stretch>
            <a:fillRect/>
          </a:stretch>
        </p:blipFill>
        <p:spPr>
          <a:xfrm>
            <a:off x="529298" y="4471992"/>
            <a:ext cx="1971825" cy="19264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文本框 3"/>
          <p:cNvSpPr txBox="1"/>
          <p:nvPr/>
        </p:nvSpPr>
        <p:spPr>
          <a:xfrm>
            <a:off x="3655396" y="1961426"/>
            <a:ext cx="2140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1/3,1/3,1/3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混合策略纳什均衡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混合策略纳什均衡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求解实例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3"/>
          <p:cNvSpPr txBox="1"/>
          <p:nvPr/>
        </p:nvSpPr>
        <p:spPr>
          <a:xfrm>
            <a:off x="769384" y="4528284"/>
            <a:ext cx="960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男生</a:t>
            </a:r>
          </a:p>
        </p:txBody>
      </p:sp>
      <p:sp>
        <p:nvSpPr>
          <p:cNvPr id="19" name="文本框 3"/>
          <p:cNvSpPr txBox="1"/>
          <p:nvPr/>
        </p:nvSpPr>
        <p:spPr>
          <a:xfrm>
            <a:off x="3563888" y="2852936"/>
            <a:ext cx="1584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女生</a:t>
            </a:r>
          </a:p>
        </p:txBody>
      </p:sp>
      <p:graphicFrame>
        <p:nvGraphicFramePr>
          <p:cNvPr id="23" name="表格 22"/>
          <p:cNvGraphicFramePr>
            <a:graphicFrameLocks noGrp="1"/>
          </p:cNvGraphicFramePr>
          <p:nvPr/>
        </p:nvGraphicFramePr>
        <p:xfrm>
          <a:off x="1763689" y="3448164"/>
          <a:ext cx="3384375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看球赛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逛商场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/>
                        <a:t>看球赛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逛商场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文本框 3"/>
          <p:cNvSpPr txBox="1"/>
          <p:nvPr/>
        </p:nvSpPr>
        <p:spPr>
          <a:xfrm>
            <a:off x="504146" y="1916880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协调博弈</a:t>
            </a:r>
          </a:p>
        </p:txBody>
      </p:sp>
      <p:pic>
        <p:nvPicPr>
          <p:cNvPr id="15" name="Picture 8" descr="https://timgsa.baidu.com/timg?image&amp;quality=80&amp;size=b9999_10000&amp;sec=1494559823411&amp;di=353f2b9f281c38245c7144e8af1232f5&amp;imgtype=0&amp;src=http%3A%2F%2Fwww.th7.cn%2Fd%2Ffile%2Fp%2F2016%2F07%2F31%2F20f7cfdbe96f7027434f6c60a5bd6d6f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7"/>
          <a:stretch>
            <a:fillRect/>
          </a:stretch>
        </p:blipFill>
        <p:spPr bwMode="auto">
          <a:xfrm>
            <a:off x="5796136" y="3486865"/>
            <a:ext cx="2754283" cy="190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3"/>
          <p:cNvSpPr txBox="1"/>
          <p:nvPr/>
        </p:nvSpPr>
        <p:spPr>
          <a:xfrm>
            <a:off x="457316" y="3736148"/>
            <a:ext cx="1584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2/3,1/3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3"/>
          <p:cNvSpPr txBox="1"/>
          <p:nvPr/>
        </p:nvSpPr>
        <p:spPr>
          <a:xfrm>
            <a:off x="3455876" y="2172866"/>
            <a:ext cx="1584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1/3,2/3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多策略博弈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本框 3"/>
          <p:cNvSpPr txBox="1"/>
          <p:nvPr/>
        </p:nvSpPr>
        <p:spPr>
          <a:xfrm>
            <a:off x="162067" y="2118943"/>
            <a:ext cx="8874429" cy="427809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劣势策略定义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严格劣势策略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对于一个参与人来说，如果其存在一个策略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，无论对方如何决策，其收益总小于另一个策略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，则称策略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为一严格劣势策略，严格劣于策略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弱劣势策略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对于一个参与人来说，如果其存在一个策略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，无论对方如何决策，其收益总小于等于另一个策略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（且与对方至少一个策略组合时收益关系为小于），则称策略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为弱劣势策略，弱劣于策略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多策略博弈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3"/>
          <p:cNvSpPr txBox="1"/>
          <p:nvPr/>
        </p:nvSpPr>
        <p:spPr>
          <a:xfrm>
            <a:off x="539552" y="2067023"/>
            <a:ext cx="82443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分析博弈的劣势策略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此博弈的劣势策略？</a:t>
            </a:r>
          </a:p>
        </p:txBody>
      </p:sp>
      <p:sp>
        <p:nvSpPr>
          <p:cNvPr id="21" name="文本框 3"/>
          <p:cNvSpPr txBox="1"/>
          <p:nvPr/>
        </p:nvSpPr>
        <p:spPr>
          <a:xfrm>
            <a:off x="2843808" y="4509120"/>
            <a:ext cx="1477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5724128" y="2780928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4" name="表格 23"/>
          <p:cNvGraphicFramePr>
            <a:graphicFrameLocks noGrp="1"/>
          </p:cNvGraphicFramePr>
          <p:nvPr/>
        </p:nvGraphicFramePr>
        <p:xfrm>
          <a:off x="4283968" y="3429000"/>
          <a:ext cx="4176464" cy="27093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A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</a:t>
                      </a:r>
                      <a:r>
                        <a:rPr lang="en-US" altLang="zh-CN" sz="3200" b="1" baseline="0" dirty="0"/>
                        <a:t> </a:t>
                      </a:r>
                      <a:r>
                        <a:rPr lang="en-US" altLang="zh-CN" sz="3200" b="1" dirty="0"/>
                        <a:t>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</a:t>
                      </a:r>
                      <a:r>
                        <a:rPr lang="en-US" altLang="zh-CN" sz="3200" b="1" baseline="0" dirty="0"/>
                        <a:t>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0, 0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2, 2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2, 2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多策略博弈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3"/>
          <p:cNvSpPr txBox="1"/>
          <p:nvPr/>
        </p:nvSpPr>
        <p:spPr>
          <a:xfrm>
            <a:off x="2843808" y="4509120"/>
            <a:ext cx="1477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5724128" y="2780928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/>
        </p:nvGraphicFramePr>
        <p:xfrm>
          <a:off x="4283968" y="3429000"/>
          <a:ext cx="4176464" cy="27093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A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0,</a:t>
                      </a:r>
                      <a:r>
                        <a:rPr lang="en-US" altLang="zh-CN" sz="3200" b="1" baseline="0" dirty="0">
                          <a:solidFill>
                            <a:srgbClr val="FFFF00"/>
                          </a:solidFill>
                        </a:rPr>
                        <a:t> </a:t>
                      </a:r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</a:t>
                      </a:r>
                      <a:r>
                        <a:rPr lang="en-US" altLang="zh-CN" sz="3200" b="1" baseline="0" dirty="0"/>
                        <a:t>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CN" altLang="en-US" sz="2400" b="1" i="0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0, 0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2, 2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1, 3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3, 1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2, 2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文本框 3"/>
          <p:cNvSpPr txBox="1"/>
          <p:nvPr/>
        </p:nvSpPr>
        <p:spPr>
          <a:xfrm>
            <a:off x="539552" y="2067023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劣势策略的剔除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需考虑博弈的各方参与者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多策略博弈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3"/>
          <p:cNvSpPr txBox="1"/>
          <p:nvPr/>
        </p:nvSpPr>
        <p:spPr>
          <a:xfrm>
            <a:off x="2843808" y="4509120"/>
            <a:ext cx="1477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5724128" y="2780928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/>
        </p:nvGraphicFramePr>
        <p:xfrm>
          <a:off x="4283968" y="3429000"/>
          <a:ext cx="3132348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A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</a:t>
                      </a:r>
                      <a:r>
                        <a:rPr lang="en-US" altLang="zh-CN" sz="3200" b="1" baseline="0" dirty="0"/>
                        <a:t>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2, 2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文本框 3"/>
          <p:cNvSpPr txBox="1"/>
          <p:nvPr/>
        </p:nvSpPr>
        <p:spPr>
          <a:xfrm>
            <a:off x="575278" y="2067023"/>
            <a:ext cx="7093066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劣势策略剔除结果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缩小的策略空间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3"/>
          <p:cNvSpPr txBox="1"/>
          <p:nvPr/>
        </p:nvSpPr>
        <p:spPr>
          <a:xfrm>
            <a:off x="575278" y="5881627"/>
            <a:ext cx="7237082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经过策略迭代剔除后，进一步对博弈进行分析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多策略博弈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3"/>
          <p:cNvSpPr txBox="1"/>
          <p:nvPr/>
        </p:nvSpPr>
        <p:spPr>
          <a:xfrm>
            <a:off x="539552" y="2067023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与以上博弈的区别？</a:t>
            </a:r>
            <a:endParaRPr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3"/>
          <p:cNvSpPr txBox="1"/>
          <p:nvPr/>
        </p:nvSpPr>
        <p:spPr>
          <a:xfrm>
            <a:off x="2843808" y="4509120"/>
            <a:ext cx="1477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5724128" y="2780928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4" name="表格 23"/>
          <p:cNvGraphicFramePr>
            <a:graphicFrameLocks noGrp="1"/>
          </p:cNvGraphicFramePr>
          <p:nvPr/>
        </p:nvGraphicFramePr>
        <p:xfrm>
          <a:off x="4283968" y="3429000"/>
          <a:ext cx="4176464" cy="27093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A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</a:t>
                      </a:r>
                      <a:r>
                        <a:rPr lang="en-US" altLang="zh-CN" sz="3200" b="1" baseline="0" dirty="0"/>
                        <a:t> </a:t>
                      </a:r>
                      <a:r>
                        <a:rPr lang="en-US" altLang="zh-CN" sz="3200" b="1" dirty="0"/>
                        <a:t>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</a:t>
                      </a:r>
                      <a:r>
                        <a:rPr lang="en-US" altLang="zh-CN" sz="3200" b="1" baseline="0" dirty="0"/>
                        <a:t>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0, 0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2, 4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2, 2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多策略博弈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3"/>
          <p:cNvSpPr txBox="1"/>
          <p:nvPr/>
        </p:nvSpPr>
        <p:spPr>
          <a:xfrm>
            <a:off x="539552" y="2067023"/>
            <a:ext cx="82443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与以上博弈的区别？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初始仅参与者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存在劣势策略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3"/>
          <p:cNvSpPr txBox="1"/>
          <p:nvPr/>
        </p:nvSpPr>
        <p:spPr>
          <a:xfrm>
            <a:off x="2843808" y="4509120"/>
            <a:ext cx="1477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5724128" y="2780928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4" name="表格 23"/>
          <p:cNvGraphicFramePr>
            <a:graphicFrameLocks noGrp="1"/>
          </p:cNvGraphicFramePr>
          <p:nvPr/>
        </p:nvGraphicFramePr>
        <p:xfrm>
          <a:off x="4283968" y="3429000"/>
          <a:ext cx="4176464" cy="27093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A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0,</a:t>
                      </a:r>
                      <a:r>
                        <a:rPr lang="en-US" altLang="zh-CN" sz="3200" b="1" baseline="0" dirty="0"/>
                        <a:t> </a:t>
                      </a:r>
                      <a:r>
                        <a:rPr lang="en-US" altLang="zh-CN" sz="3200" b="1" dirty="0"/>
                        <a:t>0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</a:t>
                      </a:r>
                      <a:r>
                        <a:rPr lang="en-US" altLang="zh-CN" sz="3200" b="1" baseline="0" dirty="0"/>
                        <a:t>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CN" altLang="en-US" sz="2400" b="1" i="0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0, 0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2, 4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1, 3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2, 2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古时的博弈思想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490" y="2996901"/>
            <a:ext cx="6656627" cy="34148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48734" y="1772816"/>
            <a:ext cx="2659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博弈：围棋、局戏</a:t>
            </a:r>
            <a:endParaRPr lang="zh-CN" altLang="en-US" sz="2400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3491865" y="1844675"/>
            <a:ext cx="5433060" cy="64516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lstStyle/>
          <a:p>
            <a:r>
              <a:rPr lang="zh-CN" altLang="en-US" dirty="0"/>
              <a:t>《急就篇》卷三“棊</a:t>
            </a:r>
            <a:r>
              <a:rPr lang="en-US" altLang="zh-CN" dirty="0"/>
              <a:t>(qi) </a:t>
            </a:r>
            <a:r>
              <a:rPr lang="zh-CN" altLang="en-US" dirty="0"/>
              <a:t>局博戏” 唐 颜师古 注：“棊局，谓弹棊围棊之局也，博亦局戏也。”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多策略博弈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3"/>
          <p:cNvSpPr txBox="1"/>
          <p:nvPr/>
        </p:nvSpPr>
        <p:spPr>
          <a:xfrm>
            <a:off x="2843808" y="4509120"/>
            <a:ext cx="1477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5724128" y="2780928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/>
        </p:nvGraphicFramePr>
        <p:xfrm>
          <a:off x="4283968" y="3429000"/>
          <a:ext cx="4176464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A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0,</a:t>
                      </a:r>
                      <a:r>
                        <a:rPr lang="en-US" altLang="zh-CN" sz="3200" b="1" baseline="0" dirty="0">
                          <a:solidFill>
                            <a:srgbClr val="FFFF00"/>
                          </a:solidFill>
                        </a:rPr>
                        <a:t> </a:t>
                      </a:r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</a:t>
                      </a:r>
                      <a:r>
                        <a:rPr lang="en-US" altLang="zh-CN" sz="3200" b="1" baseline="0" dirty="0"/>
                        <a:t>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>
                          <a:solidFill>
                            <a:srgbClr val="FFFF00"/>
                          </a:solidFill>
                        </a:rPr>
                        <a:t>3, 1</a:t>
                      </a:r>
                      <a:endParaRPr lang="zh-CN" altLang="en-US" sz="3200" b="1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2, 2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文本框 3"/>
          <p:cNvSpPr txBox="1"/>
          <p:nvPr/>
        </p:nvSpPr>
        <p:spPr>
          <a:xfrm>
            <a:off x="539552" y="2067023"/>
            <a:ext cx="82443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劣势策略剔除后，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重新审视收益矩阵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，剔除新的劣势策略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多策略博弈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3"/>
          <p:cNvSpPr txBox="1"/>
          <p:nvPr/>
        </p:nvSpPr>
        <p:spPr>
          <a:xfrm>
            <a:off x="2843808" y="4509120"/>
            <a:ext cx="1477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5724128" y="2780928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参与者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/>
        </p:nvGraphicFramePr>
        <p:xfrm>
          <a:off x="4283968" y="3429000"/>
          <a:ext cx="3132348" cy="2032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A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3,</a:t>
                      </a:r>
                      <a:r>
                        <a:rPr lang="en-US" altLang="zh-CN" sz="3200" b="1" baseline="0" dirty="0"/>
                        <a:t>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1, 3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2, 2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文本框 3"/>
          <p:cNvSpPr txBox="1"/>
          <p:nvPr/>
        </p:nvSpPr>
        <p:spPr>
          <a:xfrm>
            <a:off x="539552" y="2067023"/>
            <a:ext cx="82443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劣势策略剔除后，重新审视收益矩阵，剔除新的劣势策略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智能体对抗实例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3"/>
          <p:cNvSpPr txBox="1"/>
          <p:nvPr/>
        </p:nvSpPr>
        <p:spPr>
          <a:xfrm>
            <a:off x="612775" y="3645024"/>
            <a:ext cx="82089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甲方：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乙方：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甲方希望入侵乙方，乙方保护区域存在两个入口。若乙方防守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数量大于等于甲方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数量，甲方失利，反之乙方失利。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如何分析此对抗实例？</a:t>
            </a:r>
            <a:endParaRPr lang="en-US" alt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831676" y="2057095"/>
            <a:ext cx="2808312" cy="10801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5364088" y="2597155"/>
            <a:ext cx="216024" cy="18377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156176" y="2610640"/>
            <a:ext cx="216024" cy="18377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6956141" y="2597155"/>
            <a:ext cx="216024" cy="18377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364088" y="2934831"/>
            <a:ext cx="432048" cy="25368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6804248" y="2934831"/>
            <a:ext cx="432048" cy="25368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5912666" y="211894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乙方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5149805" y="3645024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甲方</a:t>
            </a:r>
            <a:endParaRPr lang="zh-CN" altLang="en-US" dirty="0"/>
          </a:p>
        </p:txBody>
      </p:sp>
      <p:sp>
        <p:nvSpPr>
          <p:cNvPr id="22" name="椭圆 21"/>
          <p:cNvSpPr/>
          <p:nvPr/>
        </p:nvSpPr>
        <p:spPr>
          <a:xfrm>
            <a:off x="5918987" y="3768461"/>
            <a:ext cx="216024" cy="18377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450985" y="3757090"/>
            <a:ext cx="216024" cy="18377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下箭头 14"/>
          <p:cNvSpPr/>
          <p:nvPr/>
        </p:nvSpPr>
        <p:spPr>
          <a:xfrm rot="10800000">
            <a:off x="5810314" y="3443308"/>
            <a:ext cx="907748" cy="21602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智能体对抗实例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3"/>
          <p:cNvSpPr txBox="1"/>
          <p:nvPr/>
        </p:nvSpPr>
        <p:spPr>
          <a:xfrm>
            <a:off x="467544" y="2939228"/>
            <a:ext cx="82089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甲方策略：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AutoNum type="alphaLcParenR"/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入侵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AutoNum type="alphaLcParenR"/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入侵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AutoNum type="alphaLcParenR"/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入侵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号入口，另一个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入侵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AutoNum type="alphaLcParenR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乙方策略：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h) 3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防守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) 3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防守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 ) 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防守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号入口、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防守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k) 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防守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号入口、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防守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号入口；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6084168" y="1945029"/>
            <a:ext cx="2808312" cy="10801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6616580" y="2485089"/>
            <a:ext cx="216024" cy="18377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408668" y="2498574"/>
            <a:ext cx="216024" cy="18377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208633" y="2485089"/>
            <a:ext cx="216024" cy="18377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6616580" y="2822765"/>
            <a:ext cx="432048" cy="25368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8056740" y="2822765"/>
            <a:ext cx="432048" cy="25368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7165158" y="200687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乙方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6444208" y="3356100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甲方</a:t>
            </a:r>
            <a:endParaRPr lang="zh-CN" altLang="en-US" dirty="0"/>
          </a:p>
        </p:txBody>
      </p:sp>
      <p:sp>
        <p:nvSpPr>
          <p:cNvPr id="30" name="椭圆 29"/>
          <p:cNvSpPr/>
          <p:nvPr/>
        </p:nvSpPr>
        <p:spPr>
          <a:xfrm>
            <a:off x="7213390" y="3479537"/>
            <a:ext cx="216024" cy="18377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7745388" y="3468166"/>
            <a:ext cx="216024" cy="18377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下箭头 31"/>
          <p:cNvSpPr/>
          <p:nvPr/>
        </p:nvSpPr>
        <p:spPr>
          <a:xfrm rot="10800000">
            <a:off x="7104717" y="3154384"/>
            <a:ext cx="907748" cy="21602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2771800" y="5803592"/>
            <a:ext cx="4626255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利用迭代剔除方法进行分析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文本框 3"/>
          <p:cNvSpPr txBox="1"/>
          <p:nvPr/>
        </p:nvSpPr>
        <p:spPr>
          <a:xfrm>
            <a:off x="1187624" y="3801978"/>
            <a:ext cx="1080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甲方</a:t>
            </a:r>
          </a:p>
        </p:txBody>
      </p:sp>
      <p:sp>
        <p:nvSpPr>
          <p:cNvPr id="21" name="文本框 3"/>
          <p:cNvSpPr txBox="1"/>
          <p:nvPr/>
        </p:nvSpPr>
        <p:spPr>
          <a:xfrm>
            <a:off x="5004048" y="2061974"/>
            <a:ext cx="1080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乙方</a:t>
            </a:r>
          </a:p>
        </p:txBody>
      </p:sp>
      <p:graphicFrame>
        <p:nvGraphicFramePr>
          <p:cNvPr id="33" name="表格 32"/>
          <p:cNvGraphicFramePr>
            <a:graphicFrameLocks noGrp="1"/>
          </p:cNvGraphicFramePr>
          <p:nvPr/>
        </p:nvGraphicFramePr>
        <p:xfrm>
          <a:off x="2339752" y="2708920"/>
          <a:ext cx="5184575" cy="27093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69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69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6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69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69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7334">
                <a:tc>
                  <a:txBody>
                    <a:bodyPr/>
                    <a:lstStyle/>
                    <a:p>
                      <a:pPr algn="ctr"/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h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j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endParaRPr kumimoji="0" lang="zh-CN" alt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/>
                        <a:t>a</a:t>
                      </a:r>
                      <a:endParaRPr lang="zh-CN" altLang="en-US" sz="2400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-1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7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zh-CN" altLang="en-US" sz="2400" b="1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1, -1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-1, 1</a:t>
                      </a:r>
                      <a:endParaRPr lang="zh-CN" alt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b="1" dirty="0"/>
                        <a:t>-1, 1</a:t>
                      </a:r>
                      <a:endParaRPr lang="zh-CN" altLang="en-US" sz="3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4" name="文本框 3"/>
          <p:cNvSpPr txBox="1"/>
          <p:nvPr/>
        </p:nvSpPr>
        <p:spPr>
          <a:xfrm>
            <a:off x="691952" y="12771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智能体对抗实例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博弈策略迭代剔除实例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本框 3"/>
          <p:cNvSpPr txBox="1"/>
          <p:nvPr/>
        </p:nvSpPr>
        <p:spPr>
          <a:xfrm>
            <a:off x="531845" y="2204864"/>
            <a:ext cx="82443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每个参与人写下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1-5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之间的一个数；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计算所有人写下数的平均值；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距离平均值的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1/2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最近的人获胜（获得收益）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3"/>
          <p:cNvSpPr txBox="1"/>
          <p:nvPr/>
        </p:nvSpPr>
        <p:spPr>
          <a:xfrm>
            <a:off x="1835696" y="4581128"/>
            <a:ext cx="5472608" cy="83099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请思考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如何采用迭代剔除对此博弈进行分析？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39552" y="1124744"/>
            <a:ext cx="824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快餐店选址博弈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625367" y="1760029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t="25151" b="15633"/>
          <a:stretch>
            <a:fillRect/>
          </a:stretch>
        </p:blipFill>
        <p:spPr>
          <a:xfrm>
            <a:off x="612775" y="2204864"/>
            <a:ext cx="7842481" cy="81761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395536" y="3861048"/>
            <a:ext cx="8496944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4797152"/>
            <a:ext cx="1074105" cy="111921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4773555"/>
            <a:ext cx="1656184" cy="1119218"/>
          </a:xfrm>
          <a:prstGeom prst="rect">
            <a:avLst/>
          </a:prstGeom>
        </p:spPr>
      </p:pic>
      <p:sp>
        <p:nvSpPr>
          <p:cNvPr id="14" name="上箭头 13"/>
          <p:cNvSpPr/>
          <p:nvPr/>
        </p:nvSpPr>
        <p:spPr>
          <a:xfrm>
            <a:off x="2444756" y="4123557"/>
            <a:ext cx="576064" cy="576064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 </a:t>
            </a:r>
            <a:r>
              <a:rPr lang="zh-CN" altLang="en-US" sz="3600" dirty="0"/>
              <a:t>？</a:t>
            </a:r>
            <a:endParaRPr lang="zh-CN" altLang="en-US" dirty="0"/>
          </a:p>
        </p:txBody>
      </p:sp>
      <p:sp>
        <p:nvSpPr>
          <p:cNvPr id="16" name="上箭头 15"/>
          <p:cNvSpPr/>
          <p:nvPr/>
        </p:nvSpPr>
        <p:spPr>
          <a:xfrm>
            <a:off x="6012160" y="4123557"/>
            <a:ext cx="576064" cy="576064"/>
          </a:xfrm>
          <a:prstGeom prst="up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 </a:t>
            </a:r>
            <a:r>
              <a:rPr lang="zh-CN" altLang="en-US" sz="3600" dirty="0"/>
              <a:t>？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506408" y="3284984"/>
            <a:ext cx="46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A</a:t>
            </a:r>
            <a:endParaRPr lang="zh-CN" altLang="en-US" sz="3600" b="1" dirty="0"/>
          </a:p>
        </p:txBody>
      </p:sp>
      <p:sp>
        <p:nvSpPr>
          <p:cNvPr id="19" name="文本框 18"/>
          <p:cNvSpPr txBox="1"/>
          <p:nvPr/>
        </p:nvSpPr>
        <p:spPr>
          <a:xfrm>
            <a:off x="4039467" y="3275349"/>
            <a:ext cx="40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E</a:t>
            </a:r>
            <a:endParaRPr lang="zh-CN" altLang="en-US" sz="36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2276280" y="3276946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C</a:t>
            </a:r>
            <a:endParaRPr lang="zh-CN" altLang="en-US" sz="3600" b="1" dirty="0"/>
          </a:p>
        </p:txBody>
      </p:sp>
      <p:sp>
        <p:nvSpPr>
          <p:cNvPr id="24" name="文本框 23"/>
          <p:cNvSpPr txBox="1"/>
          <p:nvPr/>
        </p:nvSpPr>
        <p:spPr>
          <a:xfrm>
            <a:off x="5748566" y="3275349"/>
            <a:ext cx="4796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G</a:t>
            </a:r>
            <a:endParaRPr lang="zh-CN" altLang="en-US" sz="3600" b="1" dirty="0"/>
          </a:p>
        </p:txBody>
      </p:sp>
      <p:sp>
        <p:nvSpPr>
          <p:cNvPr id="26" name="文本框 25"/>
          <p:cNvSpPr txBox="1"/>
          <p:nvPr/>
        </p:nvSpPr>
        <p:spPr>
          <a:xfrm>
            <a:off x="7620856" y="3284984"/>
            <a:ext cx="308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I</a:t>
            </a:r>
            <a:endParaRPr lang="zh-CN" altLang="en-US" sz="3600" b="1" dirty="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博弈策略的迭代剔除</a:t>
            </a:r>
          </a:p>
        </p:txBody>
      </p:sp>
      <p:sp>
        <p:nvSpPr>
          <p:cNvPr id="2" name="AutoShape 2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AutoShape 6" descr="http://img0.imgtn.bdimg.com/it/u=3379455406,1812484238&amp;fm=214&amp;gp=0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395536" y="1556792"/>
            <a:ext cx="8496944" cy="3166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034" y="1937778"/>
            <a:ext cx="1074105" cy="111921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1959482"/>
            <a:ext cx="1656184" cy="1119218"/>
          </a:xfrm>
          <a:prstGeom prst="rect">
            <a:avLst/>
          </a:prstGeom>
        </p:spPr>
      </p:pic>
      <p:sp>
        <p:nvSpPr>
          <p:cNvPr id="14" name="上箭头 13"/>
          <p:cNvSpPr/>
          <p:nvPr/>
        </p:nvSpPr>
        <p:spPr>
          <a:xfrm>
            <a:off x="2444756" y="1842898"/>
            <a:ext cx="576064" cy="576064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 </a:t>
            </a:r>
            <a:r>
              <a:rPr lang="zh-CN" altLang="en-US" sz="3600" dirty="0"/>
              <a:t>？</a:t>
            </a:r>
            <a:endParaRPr lang="zh-CN" altLang="en-US" dirty="0"/>
          </a:p>
        </p:txBody>
      </p:sp>
      <p:sp>
        <p:nvSpPr>
          <p:cNvPr id="16" name="上箭头 15"/>
          <p:cNvSpPr/>
          <p:nvPr/>
        </p:nvSpPr>
        <p:spPr>
          <a:xfrm>
            <a:off x="6012160" y="1842898"/>
            <a:ext cx="576064" cy="576064"/>
          </a:xfrm>
          <a:prstGeom prst="up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 </a:t>
            </a:r>
            <a:r>
              <a:rPr lang="zh-CN" altLang="en-US" sz="3600" dirty="0"/>
              <a:t>？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506408" y="1004325"/>
            <a:ext cx="46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A</a:t>
            </a:r>
            <a:endParaRPr lang="zh-CN" altLang="en-US" sz="3600" b="1" dirty="0"/>
          </a:p>
        </p:txBody>
      </p:sp>
      <p:sp>
        <p:nvSpPr>
          <p:cNvPr id="19" name="文本框 18"/>
          <p:cNvSpPr txBox="1"/>
          <p:nvPr/>
        </p:nvSpPr>
        <p:spPr>
          <a:xfrm>
            <a:off x="4039467" y="994690"/>
            <a:ext cx="40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E</a:t>
            </a:r>
            <a:endParaRPr lang="zh-CN" altLang="en-US" sz="36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2276280" y="996287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C</a:t>
            </a:r>
            <a:endParaRPr lang="zh-CN" altLang="en-US" sz="3600" b="1" dirty="0"/>
          </a:p>
        </p:txBody>
      </p:sp>
      <p:sp>
        <p:nvSpPr>
          <p:cNvPr id="24" name="文本框 23"/>
          <p:cNvSpPr txBox="1"/>
          <p:nvPr/>
        </p:nvSpPr>
        <p:spPr>
          <a:xfrm>
            <a:off x="5748566" y="994690"/>
            <a:ext cx="4796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G</a:t>
            </a:r>
            <a:endParaRPr lang="zh-CN" altLang="en-US" sz="3600" b="1" dirty="0"/>
          </a:p>
        </p:txBody>
      </p:sp>
      <p:sp>
        <p:nvSpPr>
          <p:cNvPr id="26" name="文本框 25"/>
          <p:cNvSpPr txBox="1"/>
          <p:nvPr/>
        </p:nvSpPr>
        <p:spPr>
          <a:xfrm>
            <a:off x="7620856" y="1004325"/>
            <a:ext cx="308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I</a:t>
            </a:r>
            <a:endParaRPr lang="zh-CN" altLang="en-US" sz="3600" b="1" dirty="0"/>
          </a:p>
        </p:txBody>
      </p:sp>
      <p:sp>
        <p:nvSpPr>
          <p:cNvPr id="27" name="文本框 3"/>
          <p:cNvSpPr txBox="1"/>
          <p:nvPr/>
        </p:nvSpPr>
        <p:spPr>
          <a:xfrm>
            <a:off x="251520" y="3789040"/>
            <a:ext cx="87129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每一段路径上存在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个食客（每段路径用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A-I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表示）；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每段路径上的食客会选择到最近的快餐店就餐（距离相等则平均分）；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文本框 3"/>
          <p:cNvSpPr txBox="1"/>
          <p:nvPr/>
        </p:nvSpPr>
        <p:spPr>
          <a:xfrm>
            <a:off x="1907704" y="5478323"/>
            <a:ext cx="5472608" cy="83099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请思考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如何采用迭代剔除对此博弈进行分析？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古时的博弈思想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548734" y="1772816"/>
            <a:ext cx="42066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《</a:t>
            </a:r>
            <a:r>
              <a:rPr lang="zh-CN" altLang="en-US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孙子兵法</a:t>
            </a:r>
            <a:r>
              <a:rPr lang="en-US" altLang="zh-CN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》《</a:t>
            </a:r>
            <a:r>
              <a:rPr lang="zh-CN" altLang="en-US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三十六计</a:t>
            </a:r>
            <a:r>
              <a:rPr lang="en-US" altLang="zh-CN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》</a:t>
            </a:r>
            <a:r>
              <a:rPr lang="zh-CN" altLang="en-US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等</a:t>
            </a:r>
            <a:endParaRPr lang="zh-CN" altLang="en-US" sz="24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67" y="2924944"/>
            <a:ext cx="4171955" cy="3308360"/>
          </a:xfrm>
          <a:prstGeom prst="rect">
            <a:avLst/>
          </a:prstGeom>
        </p:spPr>
      </p:pic>
      <p:pic>
        <p:nvPicPr>
          <p:cNvPr id="2050" name="Picture 2" descr="âä¸åå­è®¡âçå¾çæç´¢ç»æ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3908" y="2924944"/>
            <a:ext cx="4210640" cy="3308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博弈论背景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585" y="97462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古时的博弈思想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548734" y="1772816"/>
            <a:ext cx="20409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《</a:t>
            </a:r>
            <a:r>
              <a:rPr lang="zh-CN" altLang="en-US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田忌赛马</a:t>
            </a:r>
            <a:r>
              <a:rPr lang="en-US" altLang="zh-CN" sz="2400" b="1" dirty="0">
                <a:solidFill>
                  <a:srgbClr val="3C3C3C"/>
                </a:solidFill>
                <a:latin typeface="宋体" panose="02010600030101010101" pitchFamily="2" charset="-122"/>
              </a:rPr>
              <a:t>》</a:t>
            </a:r>
            <a:endParaRPr lang="zh-CN" altLang="en-US" sz="24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5" t="21651" r="19288" b="8000"/>
          <a:stretch>
            <a:fillRect/>
          </a:stretch>
        </p:blipFill>
        <p:spPr>
          <a:xfrm>
            <a:off x="2843808" y="1772816"/>
            <a:ext cx="5544616" cy="4824536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jAxNWUwYzczMTRlNTBiYzEyNmE3NWExZjRlMzA3Y2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c9aa7016-2a07-401a-b133-c6260ab83f75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20327</TotalTime>
  <Words>5174</Words>
  <Application>Microsoft Macintosh PowerPoint</Application>
  <PresentationFormat>全屏显示(4:3)</PresentationFormat>
  <Paragraphs>1024</Paragraphs>
  <Slides>77</Slides>
  <Notes>77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77</vt:i4>
      </vt:variant>
    </vt:vector>
  </HeadingPairs>
  <TitlesOfParts>
    <vt:vector size="85" baseType="lpstr">
      <vt:lpstr>等线</vt:lpstr>
      <vt:lpstr>宋体</vt:lpstr>
      <vt:lpstr>微软雅黑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Bai Rufan</cp:lastModifiedBy>
  <cp:revision>2018</cp:revision>
  <cp:lastPrinted>2020-03-30T06:06:00Z</cp:lastPrinted>
  <dcterms:created xsi:type="dcterms:W3CDTF">2014-11-04T04:36:00Z</dcterms:created>
  <dcterms:modified xsi:type="dcterms:W3CDTF">2023-12-11T04:33:44Z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DBA89B1732614FBDA627E77E4A55344E</vt:lpwstr>
  </property>
  <property fmtid="{D5CDD505-2E9C-101B-9397-08002B2CF9AE}" pid="3" name="KSOProductBuildVer">
    <vt:lpwstr>2052-11.1.0.11636</vt:lpwstr>
  </property>
</Properties>
</file>

<file path=docProps/thumbnail.jpeg>
</file>